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4" r:id="rId2"/>
    <p:sldId id="292" r:id="rId3"/>
    <p:sldId id="295" r:id="rId4"/>
    <p:sldId id="296" r:id="rId5"/>
    <p:sldId id="285" r:id="rId6"/>
    <p:sldId id="286" r:id="rId7"/>
    <p:sldId id="272" r:id="rId8"/>
    <p:sldId id="29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90D"/>
    <a:srgbClr val="5721DF"/>
    <a:srgbClr val="FFC3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05C2E-7661-482C-BF15-1F7366BA68FB}" type="datetimeFigureOut">
              <a:rPr lang="en-US" smtClean="0"/>
              <a:pPr/>
              <a:t>4/18/2020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5DE2-8762-4FFA-AC6A-9C5258B8CCF6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4/18/2020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4/18/2020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4/18/2020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4/18/2020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4/18/2020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4/18/2020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4/18/2020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4/18/2020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4/18/2020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4/18/2020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4/18/2020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76792-DFB4-4964-844F-CB16DEF189FF}" type="datetimeFigureOut">
              <a:rPr lang="en-US" smtClean="0"/>
              <a:pPr/>
              <a:t>4/18/2020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4282" y="1357298"/>
            <a:ext cx="8643998" cy="5312014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857232"/>
            <a:ext cx="8572560" cy="4929222"/>
          </a:xfrm>
        </p:spPr>
        <p:txBody>
          <a:bodyPr>
            <a:noAutofit/>
          </a:bodyPr>
          <a:lstStyle/>
          <a:p>
            <a:r>
              <a:rPr lang="en-ZA" sz="6000" b="1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sz="6000" b="1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6000" b="1" dirty="0" smtClean="0">
                <a:ln w="31550" cmpd="sng">
                  <a:solidFill>
                    <a:srgbClr val="FF0000"/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GRAAD </a:t>
            </a:r>
            <a:r>
              <a:rPr lang="en-ZA" sz="6000" b="1" dirty="0" smtClean="0">
                <a:ln w="31550" cmpd="sng">
                  <a:solidFill>
                    <a:srgbClr val="FF0000"/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4 &amp; 5</a:t>
            </a:r>
            <a:r>
              <a:rPr lang="en-ZA" sz="6000" b="1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sz="6000" b="1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6000" b="1" dirty="0" smtClean="0">
                <a:ln w="31550" cmpd="sng">
                  <a:solidFill>
                    <a:srgbClr val="FF0000"/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THE </a:t>
            </a:r>
            <a:r>
              <a:rPr lang="en-ZA" sz="6000" b="1" dirty="0" smtClean="0">
                <a:ln w="31550" cmpd="sng">
                  <a:solidFill>
                    <a:srgbClr val="FF0000"/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MUSIC STAFF</a:t>
            </a:r>
            <a:endParaRPr lang="en-ZA" sz="6000" b="1" dirty="0">
              <a:ln w="31550" cmpd="sng">
                <a:solidFill>
                  <a:srgbClr val="FF00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5786454"/>
            <a:ext cx="6400800" cy="1071546"/>
          </a:xfrm>
        </p:spPr>
        <p:txBody>
          <a:bodyPr>
            <a:normAutofit/>
          </a:bodyPr>
          <a:lstStyle/>
          <a:p>
            <a:r>
              <a:rPr lang="en-ZA" sz="4400" b="1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Monday 27 April 2020</a:t>
            </a:r>
            <a:endParaRPr lang="en-ZA" sz="4400" b="1" dirty="0">
              <a:ln w="31550" cmpd="sng">
                <a:solidFill>
                  <a:srgbClr val="FF0000"/>
                </a:solidFill>
                <a:prstDash val="solid"/>
              </a:ln>
              <a:solidFill>
                <a:schemeClr val="tx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57290" y="1357298"/>
            <a:ext cx="64294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ZA" sz="5400" b="1" cap="none" spc="0" dirty="0" smtClean="0">
                <a:ln w="31550" cmpd="sng">
                  <a:solidFill>
                    <a:srgbClr val="FF0000"/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PERFOMRING ARTS</a:t>
            </a:r>
            <a:endParaRPr lang="en-ZA" sz="5400" b="1" cap="none" spc="0" dirty="0">
              <a:ln w="31550" cmpd="sng">
                <a:solidFill>
                  <a:srgbClr val="FF0000"/>
                </a:soli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 descr="C:\Users\Ernaee\Pictures\WPS 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" y="0"/>
            <a:ext cx="4233913" cy="10715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23839">
            <a:off x="4836144" y="293276"/>
            <a:ext cx="4098605" cy="3069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85794"/>
            <a:ext cx="8715436" cy="6072206"/>
          </a:xfrm>
        </p:spPr>
        <p:txBody>
          <a:bodyPr>
            <a:normAutofit/>
          </a:bodyPr>
          <a:lstStyle/>
          <a:p>
            <a:pPr algn="l"/>
            <a:r>
              <a:rPr lang="en-ZA" b="1" u="sng" dirty="0" smtClean="0">
                <a:solidFill>
                  <a:schemeClr val="bg1"/>
                </a:solidFill>
                <a:latin typeface="Broadway" pitchFamily="82" charset="0"/>
              </a:rPr>
              <a:t>THE </a:t>
            </a:r>
            <a:br>
              <a:rPr lang="en-ZA" b="1" u="sng" dirty="0" smtClean="0">
                <a:solidFill>
                  <a:schemeClr val="bg1"/>
                </a:solidFill>
                <a:latin typeface="Broadway" pitchFamily="82" charset="0"/>
              </a:rPr>
            </a:br>
            <a:r>
              <a:rPr lang="en-ZA" b="1" u="sng" dirty="0" smtClean="0">
                <a:solidFill>
                  <a:schemeClr val="bg1"/>
                </a:solidFill>
                <a:latin typeface="Broadway" pitchFamily="82" charset="0"/>
              </a:rPr>
              <a:t>MUSIC STAFF</a:t>
            </a:r>
            <a:r>
              <a:rPr lang="en-ZA" dirty="0" smtClean="0">
                <a:solidFill>
                  <a:schemeClr val="bg1"/>
                </a:solidFill>
                <a:latin typeface="Broadway" pitchFamily="82" charset="0"/>
              </a:rPr>
              <a:t>:</a:t>
            </a: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/>
            </a:r>
            <a:br>
              <a:rPr lang="en-ZA" dirty="0" smtClean="0"/>
            </a:br>
            <a:r>
              <a:rPr lang="en-ZA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music staff consist of:</a:t>
            </a:r>
            <a:br>
              <a:rPr lang="en-ZA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ZA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* 5 lines       &amp;</a:t>
            </a:r>
            <a:br>
              <a:rPr lang="en-ZA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ZA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* 4 spaces</a:t>
            </a:r>
            <a:br>
              <a:rPr lang="en-ZA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ZA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(see next slide for example)</a:t>
            </a:r>
            <a:endParaRPr lang="en-ZA" sz="40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Ernaee\Pictures\WPS 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8225" y="6357958"/>
            <a:ext cx="1975775" cy="500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214282" y="1928802"/>
            <a:ext cx="857256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85720" y="2928934"/>
            <a:ext cx="857256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14282" y="3929066"/>
            <a:ext cx="857256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14282" y="4929198"/>
            <a:ext cx="857256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5720" y="5929330"/>
            <a:ext cx="857256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000100" y="285728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x5 Lines.....</a:t>
            </a:r>
            <a:endParaRPr lang="en-ZA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571472" y="5429264"/>
            <a:ext cx="1000132" cy="10001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bg1"/>
                </a:solidFill>
              </a:rPr>
              <a:t>1</a:t>
            </a:r>
            <a:endParaRPr lang="en-ZA" sz="3600" dirty="0">
              <a:solidFill>
                <a:schemeClr val="bg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1571604" y="4429132"/>
            <a:ext cx="1000132" cy="10001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bg1"/>
                </a:solidFill>
              </a:rPr>
              <a:t>2</a:t>
            </a:r>
            <a:endParaRPr lang="en-ZA" sz="3600" dirty="0">
              <a:solidFill>
                <a:schemeClr val="bg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2786050" y="3429000"/>
            <a:ext cx="1000132" cy="10001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bg1"/>
                </a:solidFill>
              </a:rPr>
              <a:t>3</a:t>
            </a:r>
            <a:endParaRPr lang="en-ZA" sz="3600" dirty="0">
              <a:solidFill>
                <a:schemeClr val="bg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3929058" y="2428868"/>
            <a:ext cx="1000132" cy="10001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bg1"/>
                </a:solidFill>
              </a:rPr>
              <a:t>4</a:t>
            </a:r>
            <a:endParaRPr lang="en-ZA" sz="3600" dirty="0">
              <a:solidFill>
                <a:schemeClr val="bg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5214942" y="1428736"/>
            <a:ext cx="1000132" cy="10001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bg1"/>
                </a:solidFill>
              </a:rPr>
              <a:t>5</a:t>
            </a:r>
            <a:endParaRPr lang="en-ZA" sz="3600" dirty="0">
              <a:solidFill>
                <a:schemeClr val="bg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7072330" y="1928802"/>
            <a:ext cx="1000132" cy="100013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tx1"/>
                </a:solidFill>
              </a:rPr>
              <a:t>4</a:t>
            </a:r>
            <a:endParaRPr lang="en-ZA" sz="3600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143372" y="4929198"/>
            <a:ext cx="1000132" cy="100013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tx1"/>
                </a:solidFill>
              </a:rPr>
              <a:t>1</a:t>
            </a:r>
            <a:endParaRPr lang="en-ZA" sz="3600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072066" y="3929066"/>
            <a:ext cx="1000132" cy="100013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tx1"/>
                </a:solidFill>
              </a:rPr>
              <a:t>2</a:t>
            </a:r>
            <a:endParaRPr lang="en-ZA" sz="3600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6000760" y="2928934"/>
            <a:ext cx="1000132" cy="100013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tx1"/>
                </a:solidFill>
              </a:rPr>
              <a:t>3</a:t>
            </a:r>
            <a:endParaRPr lang="en-ZA" sz="36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929322" y="285728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dirty="0" smtClean="0">
                <a:solidFill>
                  <a:srgbClr val="FFFF00"/>
                </a:solidFill>
              </a:rPr>
              <a:t> x4 </a:t>
            </a:r>
            <a:r>
              <a:rPr lang="en-ZA" sz="3600" b="1" dirty="0" err="1" smtClean="0">
                <a:solidFill>
                  <a:srgbClr val="FFFF00"/>
                </a:solidFill>
              </a:rPr>
              <a:t>Spases</a:t>
            </a:r>
            <a:r>
              <a:rPr lang="en-ZA" sz="3600" b="1" dirty="0" smtClean="0">
                <a:solidFill>
                  <a:srgbClr val="FFFF00"/>
                </a:solidFill>
              </a:rPr>
              <a:t>....</a:t>
            </a:r>
            <a:endParaRPr lang="en-ZA" sz="3600" b="1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85852" y="135729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MUSIC STAFF:</a:t>
            </a:r>
            <a:endParaRPr lang="en-ZA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2" descr="C:\Users\Ernaee\Pictures\WPS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8225" y="6357958"/>
            <a:ext cx="1975775" cy="500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4" dur="10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9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4" dur="1000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9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5" grpId="1"/>
      <p:bldP spid="36" grpId="0" animBg="1"/>
      <p:bldP spid="36" grpId="1" animBg="1"/>
      <p:bldP spid="36" grpId="2" animBg="1"/>
      <p:bldP spid="37" grpId="0" build="allAtOnce" animBg="1"/>
      <p:bldP spid="37" grpId="1" build="allAtOnce" animBg="1"/>
      <p:bldP spid="37" grpId="2" build="allAtOnce" animBg="1"/>
      <p:bldP spid="38" grpId="0" build="allAtOnce" animBg="1"/>
      <p:bldP spid="38" grpId="1" build="allAtOnce" animBg="1"/>
      <p:bldP spid="38" grpId="2" build="allAtOnce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  <p:bldP spid="49" grpId="0" animBg="1"/>
      <p:bldP spid="49" grpId="1" animBg="1"/>
      <p:bldP spid="49" grpId="2" animBg="1"/>
      <p:bldP spid="50" grpId="0" animBg="1"/>
      <p:bldP spid="50" grpId="1" animBg="1"/>
      <p:bldP spid="50" grpId="2" animBg="1"/>
      <p:bldP spid="51" grpId="0" animBg="1"/>
      <p:bldP spid="51" grpId="1" animBg="1"/>
      <p:bldP spid="51" grpId="2" animBg="1"/>
      <p:bldP spid="52" grpId="0" animBg="1"/>
      <p:bldP spid="52" grpId="1" animBg="1"/>
      <p:bldP spid="52" grpId="2" animBg="1"/>
      <p:bldP spid="53" grpId="0"/>
      <p:bldP spid="53" grpId="1"/>
      <p:bldP spid="19" grpId="0"/>
      <p:bldP spid="1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214282" y="1928802"/>
            <a:ext cx="857256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85720" y="2928934"/>
            <a:ext cx="857256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14282" y="3929066"/>
            <a:ext cx="857256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14282" y="4929198"/>
            <a:ext cx="857256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5720" y="5929330"/>
            <a:ext cx="857256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000496" y="64291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ZA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</a:t>
            </a:r>
            <a:endParaRPr lang="en-ZA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285720" y="5429264"/>
            <a:ext cx="1000132" cy="10001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bg1"/>
                </a:solidFill>
              </a:rPr>
              <a:t>1</a:t>
            </a:r>
            <a:endParaRPr lang="en-ZA" sz="3600" dirty="0">
              <a:solidFill>
                <a:schemeClr val="bg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2143108" y="4429132"/>
            <a:ext cx="1000132" cy="10001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bg1"/>
                </a:solidFill>
              </a:rPr>
              <a:t>2</a:t>
            </a:r>
            <a:endParaRPr lang="en-ZA" sz="3600" dirty="0">
              <a:solidFill>
                <a:schemeClr val="bg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4000496" y="3429000"/>
            <a:ext cx="1000132" cy="10001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bg1"/>
                </a:solidFill>
              </a:rPr>
              <a:t>3</a:t>
            </a:r>
            <a:endParaRPr lang="en-ZA" sz="3600" dirty="0">
              <a:solidFill>
                <a:schemeClr val="bg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929322" y="2500306"/>
            <a:ext cx="1000132" cy="10001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bg1"/>
                </a:solidFill>
              </a:rPr>
              <a:t>4</a:t>
            </a:r>
            <a:endParaRPr lang="en-ZA" sz="3600" dirty="0">
              <a:solidFill>
                <a:schemeClr val="bg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7786710" y="1428736"/>
            <a:ext cx="1000132" cy="10001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bg1"/>
                </a:solidFill>
              </a:rPr>
              <a:t>5</a:t>
            </a:r>
            <a:endParaRPr lang="en-ZA" sz="3600" dirty="0">
              <a:solidFill>
                <a:schemeClr val="bg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6858016" y="1928802"/>
            <a:ext cx="1000132" cy="100013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tx1"/>
                </a:solidFill>
              </a:rPr>
              <a:t>4</a:t>
            </a:r>
            <a:endParaRPr lang="en-ZA" sz="3600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1214414" y="4929198"/>
            <a:ext cx="1000132" cy="100013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tx1"/>
                </a:solidFill>
              </a:rPr>
              <a:t>1</a:t>
            </a:r>
            <a:endParaRPr lang="en-ZA" sz="3600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071802" y="3929066"/>
            <a:ext cx="1000132" cy="100013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tx1"/>
                </a:solidFill>
              </a:rPr>
              <a:t>2</a:t>
            </a:r>
            <a:endParaRPr lang="en-ZA" sz="3600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4929190" y="2928934"/>
            <a:ext cx="1000132" cy="100013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600" dirty="0" smtClean="0">
                <a:solidFill>
                  <a:schemeClr val="tx1"/>
                </a:solidFill>
              </a:rPr>
              <a:t>3</a:t>
            </a:r>
            <a:endParaRPr lang="en-ZA" sz="36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000892" y="928670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dirty="0" smtClean="0">
                <a:solidFill>
                  <a:srgbClr val="FFFF00"/>
                </a:solidFill>
              </a:rPr>
              <a:t> </a:t>
            </a:r>
            <a:r>
              <a:rPr lang="en-ZA" sz="3600" b="1" dirty="0" smtClean="0">
                <a:solidFill>
                  <a:srgbClr val="FFFF00"/>
                </a:solidFill>
              </a:rPr>
              <a:t>S</a:t>
            </a:r>
            <a:endParaRPr lang="en-ZA" sz="3600" b="1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28662" y="142852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Lines and Spaces can be mixed:</a:t>
            </a:r>
            <a:endParaRPr lang="en-ZA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00628" y="928670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dirty="0" smtClean="0">
                <a:solidFill>
                  <a:srgbClr val="FFFF00"/>
                </a:solidFill>
              </a:rPr>
              <a:t> </a:t>
            </a:r>
            <a:r>
              <a:rPr lang="en-ZA" sz="3600" b="1" dirty="0" smtClean="0">
                <a:solidFill>
                  <a:srgbClr val="FFFF00"/>
                </a:solidFill>
              </a:rPr>
              <a:t>S</a:t>
            </a:r>
            <a:endParaRPr lang="en-ZA" sz="3600" b="1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00364" y="928670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dirty="0" smtClean="0">
                <a:solidFill>
                  <a:srgbClr val="FFFF00"/>
                </a:solidFill>
              </a:rPr>
              <a:t> </a:t>
            </a:r>
            <a:r>
              <a:rPr lang="en-ZA" sz="3600" b="1" dirty="0" smtClean="0">
                <a:solidFill>
                  <a:srgbClr val="FFFF00"/>
                </a:solidFill>
              </a:rPr>
              <a:t>S</a:t>
            </a:r>
            <a:endParaRPr lang="en-ZA" sz="3600" b="1" dirty="0">
              <a:solidFill>
                <a:srgbClr val="FFFF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1538" y="928670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dirty="0" smtClean="0">
                <a:solidFill>
                  <a:srgbClr val="FFFF00"/>
                </a:solidFill>
              </a:rPr>
              <a:t> </a:t>
            </a:r>
            <a:r>
              <a:rPr lang="en-ZA" sz="3600" b="1" dirty="0" smtClean="0">
                <a:solidFill>
                  <a:srgbClr val="FFFF00"/>
                </a:solidFill>
              </a:rPr>
              <a:t>S</a:t>
            </a:r>
            <a:endParaRPr lang="en-ZA" sz="3600" b="1" dirty="0">
              <a:solidFill>
                <a:srgbClr val="FFFF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3108" y="64291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ZA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</a:t>
            </a:r>
            <a:endParaRPr lang="en-ZA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4282" y="64291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ZA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</a:t>
            </a:r>
            <a:endParaRPr lang="en-ZA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001024" y="71435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ZA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</a:t>
            </a:r>
            <a:endParaRPr lang="en-ZA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72198" y="64291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ZA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</a:t>
            </a:r>
            <a:endParaRPr lang="en-ZA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8" name="Picture 2" descr="C:\Users\Ernaee\Pictures\WPS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8225" y="6357958"/>
            <a:ext cx="1975775" cy="500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2" animBg="1"/>
      <p:bldP spid="37" grpId="0" animBg="1"/>
      <p:bldP spid="38" grpId="0" animBg="1"/>
      <p:bldP spid="39" grpId="0" animBg="1"/>
      <p:bldP spid="40" grpId="0" animBg="1"/>
      <p:bldP spid="49" grpId="0" animBg="1"/>
      <p:bldP spid="50" grpId="0" animBg="1"/>
      <p:bldP spid="51" grpId="0" animBg="1"/>
      <p:bldP spid="52" grpId="0" animBg="1"/>
      <p:bldP spid="53" grpId="0"/>
      <p:bldP spid="19" grpId="0"/>
      <p:bldP spid="19" grpId="1"/>
      <p:bldP spid="21" grpId="0"/>
      <p:bldP spid="22" grpId="0"/>
      <p:bldP spid="23" grpId="0"/>
      <p:bldP spid="24" grpId="0"/>
      <p:bldP spid="25" grpId="2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 descr="images (3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43650" y="4429132"/>
            <a:ext cx="2800350" cy="1638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226064"/>
          </a:xfrm>
        </p:spPr>
        <p:txBody>
          <a:bodyPr>
            <a:normAutofit/>
          </a:bodyPr>
          <a:lstStyle/>
          <a:p>
            <a:r>
              <a:rPr lang="en-ZA" sz="4000" b="1" u="sng" dirty="0" smtClean="0">
                <a:solidFill>
                  <a:schemeClr val="bg1"/>
                </a:solidFill>
                <a:latin typeface="Broadway" pitchFamily="82" charset="0"/>
              </a:rPr>
              <a:t>THE BAR AND BARLINE</a:t>
            </a:r>
            <a:r>
              <a:rPr lang="en-ZA" sz="4000" b="1" u="sng" dirty="0" smtClean="0">
                <a:solidFill>
                  <a:schemeClr val="bg1"/>
                </a:solidFill>
                <a:latin typeface="Forte" pitchFamily="66" charset="0"/>
              </a:rPr>
              <a:t>:</a:t>
            </a:r>
            <a:r>
              <a:rPr lang="en-ZA" sz="4000" b="1" u="sng" dirty="0" smtClean="0">
                <a:solidFill>
                  <a:schemeClr val="bg1"/>
                </a:solidFill>
              </a:rPr>
              <a:t/>
            </a:r>
            <a:br>
              <a:rPr lang="en-ZA" sz="4000" b="1" u="sng" dirty="0" smtClean="0">
                <a:solidFill>
                  <a:schemeClr val="bg1"/>
                </a:solidFill>
              </a:rPr>
            </a:br>
            <a:r>
              <a:rPr lang="en-ZA" sz="4000" dirty="0" smtClean="0">
                <a:solidFill>
                  <a:schemeClr val="bg1"/>
                </a:solidFill>
              </a:rPr>
              <a:t/>
            </a:r>
            <a:br>
              <a:rPr lang="en-ZA" sz="4000" dirty="0" smtClean="0">
                <a:solidFill>
                  <a:schemeClr val="bg1"/>
                </a:solidFill>
              </a:rPr>
            </a:br>
            <a:r>
              <a:rPr lang="en-ZA" sz="4000" dirty="0" smtClean="0">
                <a:solidFill>
                  <a:schemeClr val="bg1"/>
                </a:solidFill>
              </a:rPr>
              <a:t>The music staff can be divided into smaller pieces called a bar by putting </a:t>
            </a:r>
            <a:r>
              <a:rPr lang="en-ZA" sz="4000" dirty="0" err="1" smtClean="0">
                <a:solidFill>
                  <a:schemeClr val="bg1"/>
                </a:solidFill>
              </a:rPr>
              <a:t>barlines</a:t>
            </a:r>
            <a:r>
              <a:rPr lang="en-ZA" sz="4000" dirty="0" smtClean="0">
                <a:solidFill>
                  <a:schemeClr val="bg1"/>
                </a:solidFill>
              </a:rPr>
              <a:t> onto the staff </a:t>
            </a:r>
            <a:endParaRPr lang="en-ZA" sz="4000" b="1" u="sng" dirty="0">
              <a:solidFill>
                <a:schemeClr val="bg1"/>
              </a:solidFill>
            </a:endParaRPr>
          </a:p>
        </p:txBody>
      </p:sp>
      <p:pic>
        <p:nvPicPr>
          <p:cNvPr id="5" name="Picture 4" descr="download (1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857760"/>
            <a:ext cx="5251555" cy="1214422"/>
          </a:xfrm>
          <a:prstGeom prst="rect">
            <a:avLst/>
          </a:prstGeom>
        </p:spPr>
      </p:pic>
      <p:pic>
        <p:nvPicPr>
          <p:cNvPr id="6" name="Picture 2" descr="C:\Users\Ernaee\Pictures\WPS Logo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68225" y="6357958"/>
            <a:ext cx="1975775" cy="500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928662" y="1785926"/>
            <a:ext cx="392909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28662" y="3214686"/>
            <a:ext cx="392909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28662" y="2214554"/>
            <a:ext cx="392909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28662" y="2714620"/>
            <a:ext cx="392909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28662" y="3714752"/>
            <a:ext cx="392909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572000" y="1785926"/>
            <a:ext cx="364333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572000" y="3214686"/>
            <a:ext cx="364333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72000" y="2214554"/>
            <a:ext cx="364333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572000" y="2714620"/>
            <a:ext cx="364333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72000" y="3714752"/>
            <a:ext cx="364333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3608381" y="2749545"/>
            <a:ext cx="1928826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965967" y="2749545"/>
            <a:ext cx="1928826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179357" y="2749545"/>
            <a:ext cx="1928826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285720" y="4929198"/>
            <a:ext cx="1714512" cy="1588"/>
          </a:xfrm>
          <a:prstGeom prst="straightConnector1">
            <a:avLst/>
          </a:prstGeom>
          <a:ln w="508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3679819" y="4964917"/>
            <a:ext cx="1785156" cy="794"/>
          </a:xfrm>
          <a:prstGeom prst="straightConnector1">
            <a:avLst/>
          </a:prstGeom>
          <a:ln w="508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7501752" y="4499776"/>
            <a:ext cx="1285884" cy="1588"/>
          </a:xfrm>
          <a:prstGeom prst="straightConnector1">
            <a:avLst/>
          </a:prstGeom>
          <a:ln w="508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7180281" y="2749545"/>
            <a:ext cx="1928826" cy="1588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14282" y="578645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barline</a:t>
            </a:r>
            <a:endParaRPr lang="en-Z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29454" y="5929330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barline</a:t>
            </a:r>
            <a:endParaRPr lang="en-Z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572132" y="4572008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Bar </a:t>
            </a:r>
            <a:r>
              <a:rPr lang="en-Z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en-Z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Left Brace 35"/>
          <p:cNvSpPr/>
          <p:nvPr/>
        </p:nvSpPr>
        <p:spPr>
          <a:xfrm rot="16200000">
            <a:off x="2571736" y="2643182"/>
            <a:ext cx="571504" cy="3143272"/>
          </a:xfrm>
          <a:prstGeom prst="leftBrace">
            <a:avLst>
              <a:gd name="adj1" fmla="val 64335"/>
              <a:gd name="adj2" fmla="val 49017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7" name="Left Brace 36"/>
          <p:cNvSpPr/>
          <p:nvPr/>
        </p:nvSpPr>
        <p:spPr>
          <a:xfrm rot="16200000">
            <a:off x="6000760" y="2643182"/>
            <a:ext cx="571504" cy="3143272"/>
          </a:xfrm>
          <a:prstGeom prst="leftBrace">
            <a:avLst>
              <a:gd name="adj1" fmla="val 64335"/>
              <a:gd name="adj2" fmla="val 49017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8" name="TextBox 37"/>
          <p:cNvSpPr txBox="1"/>
          <p:nvPr/>
        </p:nvSpPr>
        <p:spPr>
          <a:xfrm>
            <a:off x="2143108" y="4572008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Bar </a:t>
            </a:r>
            <a:r>
              <a:rPr lang="en-Z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endParaRPr lang="en-Z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71868" y="5929330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barline</a:t>
            </a:r>
            <a:endParaRPr lang="en-Z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57356" y="928670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Music staff</a:t>
            </a:r>
            <a:endParaRPr lang="en-Z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786710" y="5072074"/>
            <a:ext cx="1500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Final </a:t>
            </a:r>
            <a:r>
              <a:rPr lang="en-ZA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barline</a:t>
            </a:r>
            <a:endParaRPr lang="en-Z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1" name="Straight Arrow Connector 70"/>
          <p:cNvCxnSpPr>
            <a:stCxn id="32" idx="0"/>
          </p:cNvCxnSpPr>
          <p:nvPr/>
        </p:nvCxnSpPr>
        <p:spPr>
          <a:xfrm rot="5400000" flipH="1" flipV="1">
            <a:off x="6893735" y="4893479"/>
            <a:ext cx="2071702" cy="1588"/>
          </a:xfrm>
          <a:prstGeom prst="straightConnector1">
            <a:avLst/>
          </a:prstGeom>
          <a:ln w="508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2" descr="C:\Users\Ernaee\Pictures\WPS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8225" y="6357958"/>
            <a:ext cx="1975775" cy="500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4" grpId="0"/>
      <p:bldP spid="36" grpId="0" animBg="1"/>
      <p:bldP spid="37" grpId="0" animBg="1"/>
      <p:bldP spid="38" grpId="0"/>
      <p:bldP spid="39" grpId="0"/>
      <p:bldP spid="44" grpId="0"/>
      <p:bldP spid="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</a:rPr>
              <a:t>HOMEWORK:</a:t>
            </a:r>
            <a:endParaRPr lang="en-ZA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742950" indent="-742950">
              <a:buAutoNum type="arabicPeriod"/>
            </a:pPr>
            <a:r>
              <a:rPr lang="en-ZA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Draw x4 music staffs on a “black” piece of paper</a:t>
            </a:r>
            <a:endParaRPr lang="en-ZA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742950" indent="-742950">
              <a:buAutoNum type="arabicPeriod" startAt="2"/>
            </a:pPr>
            <a:r>
              <a:rPr lang="en-ZA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Write the 5 notes on the lines on the second staff</a:t>
            </a:r>
          </a:p>
          <a:p>
            <a:pPr marL="742950" indent="-742950">
              <a:buAutoNum type="arabicPeriod" startAt="2"/>
            </a:pPr>
            <a:r>
              <a:rPr lang="en-ZA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Write the 4 notes in the spaces on the third staff</a:t>
            </a:r>
          </a:p>
          <a:p>
            <a:pPr marL="742950" indent="-742950">
              <a:buAutoNum type="arabicPeriod" startAt="2"/>
            </a:pPr>
            <a:r>
              <a:rPr lang="en-ZA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Mix the lines and spaces on the 4 fourth staff</a:t>
            </a:r>
          </a:p>
          <a:p>
            <a:pPr marL="742950" indent="-742950">
              <a:buAutoNum type="arabicPeriod" startAt="2"/>
            </a:pPr>
            <a:r>
              <a:rPr lang="en-ZA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 the worksheet provided to you</a:t>
            </a:r>
            <a:endParaRPr lang="en-ZA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Users\Ernaee\Pictures\WPS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8225" y="6357958"/>
            <a:ext cx="1975775" cy="500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</a:rPr>
              <a:t>MEMORANDUMS</a:t>
            </a:r>
            <a:r>
              <a:rPr lang="en-ZA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</a:rPr>
              <a:t>:</a:t>
            </a:r>
            <a:endParaRPr lang="en-ZA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None/>
            </a:pPr>
            <a:r>
              <a:rPr lang="en-ZA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Memorandums of the whole week will be given to you on Friday 1 May </a:t>
            </a:r>
            <a:endParaRPr lang="en-ZA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Users\Ernaee\Pictures\WPS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8225" y="6357958"/>
            <a:ext cx="1975775" cy="500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133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GRAAD 4 &amp; 5 THE MUSIC STAFF</vt:lpstr>
      <vt:lpstr>THE  MUSIC STAFF:   The music staff consist of: * 5 lines       &amp; * 4 spaces (see next slide for example)</vt:lpstr>
      <vt:lpstr>Slide 3</vt:lpstr>
      <vt:lpstr>Slide 4</vt:lpstr>
      <vt:lpstr>THE BAR AND BARLINE:  The music staff can be divided into smaller pieces called a bar by putting barlines onto the staff </vt:lpstr>
      <vt:lpstr>Slide 6</vt:lpstr>
      <vt:lpstr>HOMEWORK:</vt:lpstr>
      <vt:lpstr>MEMORANDUMS: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SKEPPENDE KUNDS GRAAD 8</dc:title>
  <dc:creator>Eraneè</dc:creator>
  <cp:lastModifiedBy>Eranee</cp:lastModifiedBy>
  <cp:revision>114</cp:revision>
  <dcterms:created xsi:type="dcterms:W3CDTF">2014-01-06T07:31:12Z</dcterms:created>
  <dcterms:modified xsi:type="dcterms:W3CDTF">2020-04-18T09:52:18Z</dcterms:modified>
</cp:coreProperties>
</file>