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0" r:id="rId3"/>
    <p:sldId id="261" r:id="rId4"/>
    <p:sldId id="262" r:id="rId5"/>
    <p:sldId id="256" r:id="rId6"/>
    <p:sldId id="258" r:id="rId7"/>
    <p:sldId id="259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262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69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099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315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289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2738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4171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861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341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0936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148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B031B2-D5E2-407B-A15F-112B5F89FB17}" type="datetimeFigureOut">
              <a:rPr lang="en-ZA" smtClean="0"/>
              <a:t>2020/04/15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6B9454-8F7B-4585-9206-1761777AA4DB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607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F7753-884D-42FD-ACA5-C0087006B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063E45-7CD4-4C15-BDCC-3D20C3AF01FC}"/>
              </a:ext>
            </a:extLst>
          </p:cNvPr>
          <p:cNvSpPr/>
          <p:nvPr/>
        </p:nvSpPr>
        <p:spPr>
          <a:xfrm>
            <a:off x="3048000" y="1841241"/>
            <a:ext cx="6096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ZA" sz="3200" dirty="0">
                <a:latin typeface="+mj-lt"/>
              </a:rPr>
              <a:t>GRADE 7 </a:t>
            </a:r>
          </a:p>
          <a:p>
            <a:pPr algn="ctr"/>
            <a:r>
              <a:rPr lang="en-ZA" sz="8800" dirty="0">
                <a:latin typeface="+mj-lt"/>
              </a:rPr>
              <a:t>LIFE ORIENTATION</a:t>
            </a:r>
            <a:br>
              <a:rPr lang="en-ZA" sz="8800" dirty="0">
                <a:latin typeface="+mj-lt"/>
              </a:rPr>
            </a:br>
            <a:r>
              <a:rPr lang="en-ZA" sz="2800" dirty="0">
                <a:latin typeface="+mj-lt"/>
              </a:rPr>
              <a:t>REVISION - GO THROUGH THIS WORK CAREFULLY.</a:t>
            </a:r>
          </a:p>
        </p:txBody>
      </p:sp>
    </p:spTree>
    <p:extLst>
      <p:ext uri="{BB962C8B-B14F-4D97-AF65-F5344CB8AC3E}">
        <p14:creationId xmlns:p14="http://schemas.microsoft.com/office/powerpoint/2010/main" val="322987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551F08-376B-45F8-BE2B-52CCD98F7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7528"/>
          <a:stretch/>
        </p:blipFill>
        <p:spPr>
          <a:xfrm>
            <a:off x="528810" y="160867"/>
            <a:ext cx="11219558" cy="653626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246B8BB3-7600-4116-9420-6BC8E0C8C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F024463-4859-40A3-9403-C48A00900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352827-8767-4EB8-88AC-7F03BF78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7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FCBE0-E821-4510-9782-BB006BBF0671}"/>
              </a:ext>
            </a:extLst>
          </p:cNvPr>
          <p:cNvSpPr txBox="1"/>
          <p:nvPr/>
        </p:nvSpPr>
        <p:spPr>
          <a:xfrm>
            <a:off x="3976914" y="612843"/>
            <a:ext cx="42381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latin typeface="+mj-lt"/>
              </a:rPr>
              <a:t>WELL DONE GRADE 7’S!</a:t>
            </a:r>
          </a:p>
          <a:p>
            <a:pPr algn="ctr"/>
            <a:endParaRPr lang="en-ZA" sz="4000" dirty="0">
              <a:latin typeface="+mj-lt"/>
            </a:endParaRPr>
          </a:p>
          <a:p>
            <a:pPr algn="ctr"/>
            <a:r>
              <a:rPr lang="en-ZA" sz="4000" dirty="0">
                <a:latin typeface="+mj-lt"/>
              </a:rPr>
              <a:t>GOOD LUCK STUDYING FOR YOUR EXAMS.</a:t>
            </a:r>
          </a:p>
          <a:p>
            <a:pPr algn="ctr"/>
            <a:endParaRPr lang="en-ZA" sz="4000" dirty="0">
              <a:latin typeface="+mj-lt"/>
            </a:endParaRPr>
          </a:p>
          <a:p>
            <a:pPr algn="ctr"/>
            <a:r>
              <a:rPr lang="en-ZA" sz="4000" dirty="0">
                <a:latin typeface="+mj-lt"/>
              </a:rPr>
              <a:t>FROM MISS. LANDSBERG</a:t>
            </a:r>
          </a:p>
        </p:txBody>
      </p:sp>
    </p:spTree>
    <p:extLst>
      <p:ext uri="{BB962C8B-B14F-4D97-AF65-F5344CB8AC3E}">
        <p14:creationId xmlns:p14="http://schemas.microsoft.com/office/powerpoint/2010/main" val="189237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BAFB-F2A7-4A3D-8203-32BD0767E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dirty="0"/>
              <a:t>Let’s discuss</a:t>
            </a:r>
            <a:br>
              <a:rPr lang="en-ZA" sz="4400" dirty="0"/>
            </a:br>
            <a:r>
              <a:rPr lang="en-ZA" sz="4400" dirty="0"/>
              <a:t>what to do in pressured</a:t>
            </a:r>
            <a:br>
              <a:rPr lang="en-ZA" sz="4400" dirty="0"/>
            </a:br>
            <a:r>
              <a:rPr lang="en-ZA" sz="4400" dirty="0"/>
              <a:t>or risky situations…</a:t>
            </a:r>
          </a:p>
        </p:txBody>
      </p:sp>
    </p:spTree>
    <p:extLst>
      <p:ext uri="{BB962C8B-B14F-4D97-AF65-F5344CB8AC3E}">
        <p14:creationId xmlns:p14="http://schemas.microsoft.com/office/powerpoint/2010/main" val="248279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E330-E600-4C94-A8BB-A851A0D8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4000" dirty="0">
                <a:solidFill>
                  <a:schemeClr val="accent4"/>
                </a:solidFill>
              </a:rPr>
              <a:t>When someone asks.. how will you cope? </a:t>
            </a:r>
            <a:r>
              <a:rPr lang="en-ZA" sz="4000" dirty="0"/>
              <a:t>You need to turn to </a:t>
            </a:r>
            <a:r>
              <a:rPr lang="en-ZA" sz="4000" dirty="0">
                <a:highlight>
                  <a:srgbClr val="FFFF00"/>
                </a:highlight>
              </a:rPr>
              <a:t>coping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FF080-4B57-4302-89BF-9F7AECA87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539" y="2060919"/>
            <a:ext cx="6498447" cy="284862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SAY NO!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ASK WHY?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CHANGE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EXPLAIN THAT YOU DON’T DO THAT.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WALK AWAY.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LOOK IN THE MIRROR &amp; PRACTICE SAYING NO.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625B5E-982D-43DF-A340-8C8BAB9B6EE3}"/>
              </a:ext>
            </a:extLst>
          </p:cNvPr>
          <p:cNvSpPr txBox="1">
            <a:spLocks/>
          </p:cNvSpPr>
          <p:nvPr/>
        </p:nvSpPr>
        <p:spPr>
          <a:xfrm>
            <a:off x="7024249" y="4909547"/>
            <a:ext cx="3563814" cy="90619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dirty="0">
                <a:solidFill>
                  <a:schemeClr val="tx1"/>
                </a:solidFill>
              </a:rPr>
              <a:t>Create  your own fun acronym to remember the coping skills*</a:t>
            </a:r>
          </a:p>
          <a:p>
            <a:pPr marL="0" indent="0" algn="ctr">
              <a:buNone/>
            </a:pPr>
            <a:endParaRPr lang="en-ZA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0FA57-AD29-433C-931F-5EE1E0D49569}"/>
              </a:ext>
            </a:extLst>
          </p:cNvPr>
          <p:cNvSpPr/>
          <p:nvPr/>
        </p:nvSpPr>
        <p:spPr>
          <a:xfrm>
            <a:off x="10166034" y="1793881"/>
            <a:ext cx="675250" cy="54160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F46B6-6ECA-41C3-94E0-ED92648E74CA}"/>
              </a:ext>
            </a:extLst>
          </p:cNvPr>
          <p:cNvSpPr/>
          <p:nvPr/>
        </p:nvSpPr>
        <p:spPr>
          <a:xfrm>
            <a:off x="10536704" y="2561498"/>
            <a:ext cx="675250" cy="5416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1AEB0-1DB4-4E76-80F4-F379A1F90F68}"/>
              </a:ext>
            </a:extLst>
          </p:cNvPr>
          <p:cNvSpPr/>
          <p:nvPr/>
        </p:nvSpPr>
        <p:spPr>
          <a:xfrm>
            <a:off x="9570720" y="2561497"/>
            <a:ext cx="675250" cy="54160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712CD-6D89-489E-AF02-2DF7AD68F2F9}"/>
              </a:ext>
            </a:extLst>
          </p:cNvPr>
          <p:cNvSpPr/>
          <p:nvPr/>
        </p:nvSpPr>
        <p:spPr>
          <a:xfrm>
            <a:off x="11033519" y="1784640"/>
            <a:ext cx="675250" cy="5416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5CC4F9-369C-4708-B577-7AD8244CA28B}"/>
              </a:ext>
            </a:extLst>
          </p:cNvPr>
          <p:cNvSpPr/>
          <p:nvPr/>
        </p:nvSpPr>
        <p:spPr>
          <a:xfrm>
            <a:off x="10060917" y="3338355"/>
            <a:ext cx="675250" cy="5416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E56122-9E0F-4C8D-99A3-50C15E69A312}"/>
              </a:ext>
            </a:extLst>
          </p:cNvPr>
          <p:cNvSpPr/>
          <p:nvPr/>
        </p:nvSpPr>
        <p:spPr>
          <a:xfrm>
            <a:off x="10896946" y="3338356"/>
            <a:ext cx="675250" cy="5416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1" name="Arrow: Striped Right 20">
            <a:extLst>
              <a:ext uri="{FF2B5EF4-FFF2-40B4-BE49-F238E27FC236}">
                <a16:creationId xmlns:a16="http://schemas.microsoft.com/office/drawing/2014/main" id="{278C6B46-E3C7-4917-BBE6-FAED03EEE028}"/>
              </a:ext>
            </a:extLst>
          </p:cNvPr>
          <p:cNvSpPr/>
          <p:nvPr/>
        </p:nvSpPr>
        <p:spPr>
          <a:xfrm rot="16200000">
            <a:off x="9822569" y="4806686"/>
            <a:ext cx="2154879" cy="623891"/>
          </a:xfrm>
          <a:prstGeom prst="striped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92050-1B9D-4A88-8A38-51555E79BCC5}"/>
              </a:ext>
            </a:extLst>
          </p:cNvPr>
          <p:cNvSpPr txBox="1"/>
          <p:nvPr/>
        </p:nvSpPr>
        <p:spPr>
          <a:xfrm>
            <a:off x="4411678" y="4909547"/>
            <a:ext cx="261257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There are </a:t>
            </a:r>
            <a:r>
              <a:rPr lang="en-ZA" b="1" dirty="0">
                <a:solidFill>
                  <a:schemeClr val="tx1"/>
                </a:solidFill>
              </a:rPr>
              <a:t>6</a:t>
            </a:r>
            <a:r>
              <a:rPr lang="en-ZA" dirty="0">
                <a:solidFill>
                  <a:schemeClr val="tx1"/>
                </a:solidFill>
              </a:rPr>
              <a:t> coping skills to remember.</a:t>
            </a:r>
          </a:p>
        </p:txBody>
      </p:sp>
    </p:spTree>
    <p:extLst>
      <p:ext uri="{BB962C8B-B14F-4D97-AF65-F5344CB8AC3E}">
        <p14:creationId xmlns:p14="http://schemas.microsoft.com/office/powerpoint/2010/main" val="136448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8801-8314-4B53-903E-E9045994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/>
              <a:t>WAYS TO BE </a:t>
            </a:r>
            <a:r>
              <a:rPr lang="en-ZA" dirty="0">
                <a:highlight>
                  <a:srgbClr val="00FFFF"/>
                </a:highlight>
              </a:rPr>
              <a:t>ASSERTIVE…</a:t>
            </a:r>
            <a:br>
              <a:rPr lang="en-ZA" dirty="0">
                <a:highlight>
                  <a:srgbClr val="00FFFF"/>
                </a:highlight>
              </a:rPr>
            </a:br>
            <a:br>
              <a:rPr lang="en-ZA" sz="1400" dirty="0">
                <a:highlight>
                  <a:srgbClr val="00FFFF"/>
                </a:highlight>
              </a:rPr>
            </a:br>
            <a:r>
              <a:rPr lang="en-ZA" sz="2000" dirty="0">
                <a:highlight>
                  <a:srgbClr val="FFFF00"/>
                </a:highlight>
              </a:rPr>
              <a:t>WHAT DOES THE WORD ASSERTIVENESS MEAN?- LOOK IN YOUR WORKBOOK</a:t>
            </a:r>
            <a:endParaRPr lang="en-ZA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348B2-05FF-4E2E-A217-A0158C6FD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006" y="2109019"/>
            <a:ext cx="5353665" cy="4366596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bg1"/>
                </a:solidFill>
              </a:rPr>
              <a:t>DON’T BE PASSIVE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DON’T BE AGGRESSIVE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bg1"/>
                </a:solidFill>
              </a:rPr>
              <a:t>DON’T BE AFRAID TO SAY NO!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DON’T BE SHY TO ASK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bg1"/>
                </a:solidFill>
              </a:rPr>
              <a:t>EXPRESS YOUR FEELINGS POLITELY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EYE CONTACT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bg1"/>
                </a:solidFill>
              </a:rPr>
              <a:t>SHOW CONFIDENCE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SHOW RESPECT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bg1"/>
                </a:solidFill>
              </a:rPr>
              <a:t>MAKE YOUR OWN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DON’T BE ANGRY</a:t>
            </a:r>
          </a:p>
          <a:p>
            <a:pPr marL="457200" indent="-457200">
              <a:buFont typeface="+mj-lt"/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404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359B37-EBFA-4AA5-9264-B0DA8BBD1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B4412-4A01-492C-B6F5-D9E04DD99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423" y="3176833"/>
            <a:ext cx="10318418" cy="2581538"/>
          </a:xfrm>
        </p:spPr>
        <p:txBody>
          <a:bodyPr>
            <a:normAutofit/>
          </a:bodyPr>
          <a:lstStyle/>
          <a:p>
            <a:r>
              <a:rPr lang="en-ZA" sz="8800" dirty="0">
                <a:solidFill>
                  <a:schemeClr val="bg1"/>
                </a:solidFill>
              </a:rPr>
              <a:t>Skills to develop memory pg.48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A9D3F66-4D88-4F5B-9FCD-EF3DF4501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9259" b="24342"/>
          <a:stretch/>
        </p:blipFill>
        <p:spPr>
          <a:xfrm>
            <a:off x="1" y="-130618"/>
            <a:ext cx="12192000" cy="28284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FBD80D-8526-4C78-8F1F-ECCFF37F0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83465" y="2828492"/>
            <a:ext cx="11908534" cy="79375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EC97ACE8-F0AE-473A-8E56-C321C207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56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4776-01CC-4896-A7C9-26ED9DAC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Memory</a:t>
            </a:r>
            <a:br>
              <a:rPr lang="en-ZA" dirty="0"/>
            </a:br>
            <a:r>
              <a:rPr lang="en-ZA" dirty="0"/>
              <a:t>split up into 2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E6B3-6F09-4B58-B7E8-3AD7922AD0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b="1" dirty="0">
                <a:solidFill>
                  <a:schemeClr val="tx1"/>
                </a:solidFill>
                <a:highlight>
                  <a:srgbClr val="FFFF00"/>
                </a:highlight>
              </a:rPr>
              <a:t>Long- term memory</a:t>
            </a:r>
          </a:p>
          <a:p>
            <a:pPr marL="0" indent="0">
              <a:buNone/>
            </a:pPr>
            <a:r>
              <a:rPr lang="en-ZA" dirty="0">
                <a:solidFill>
                  <a:schemeClr val="tx1"/>
                </a:solidFill>
              </a:rPr>
              <a:t>Storing memory and remembering things over a long period of time.</a:t>
            </a:r>
          </a:p>
          <a:p>
            <a:pPr marL="0" indent="0">
              <a:buNone/>
            </a:pPr>
            <a:endParaRPr lang="en-ZA" dirty="0">
              <a:solidFill>
                <a:schemeClr val="tx1"/>
              </a:solidFill>
            </a:endParaRPr>
          </a:p>
          <a:p>
            <a:r>
              <a:rPr lang="en-ZA" dirty="0">
                <a:solidFill>
                  <a:schemeClr val="tx1"/>
                </a:solidFill>
                <a:highlight>
                  <a:srgbClr val="00FF00"/>
                </a:highlight>
              </a:rPr>
              <a:t>Recall</a:t>
            </a:r>
            <a:r>
              <a:rPr lang="en-ZA" dirty="0"/>
              <a:t>- </a:t>
            </a:r>
            <a:r>
              <a:rPr lang="en-ZA" dirty="0">
                <a:solidFill>
                  <a:schemeClr val="tx1"/>
                </a:solidFill>
              </a:rPr>
              <a:t>to remember information.</a:t>
            </a:r>
          </a:p>
          <a:p>
            <a:pPr marL="0" indent="0">
              <a:buNone/>
            </a:pPr>
            <a:endParaRPr lang="en-ZA" dirty="0">
              <a:solidFill>
                <a:schemeClr val="tx1"/>
              </a:solidFill>
            </a:endParaRPr>
          </a:p>
          <a:p>
            <a:r>
              <a:rPr lang="en-ZA" dirty="0">
                <a:solidFill>
                  <a:schemeClr val="tx1"/>
                </a:solidFill>
              </a:rPr>
              <a:t>All </a:t>
            </a:r>
            <a:r>
              <a:rPr lang="en-ZA" dirty="0">
                <a:solidFill>
                  <a:schemeClr val="tx1"/>
                </a:solidFill>
                <a:highlight>
                  <a:srgbClr val="FFFF00"/>
                </a:highlight>
              </a:rPr>
              <a:t>3</a:t>
            </a:r>
            <a:r>
              <a:rPr lang="en-ZA" dirty="0">
                <a:solidFill>
                  <a:schemeClr val="tx1"/>
                </a:solidFill>
              </a:rPr>
              <a:t> definitions are important.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33E67-126D-4254-AF32-26F438C0F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7796" y="2314135"/>
            <a:ext cx="4800600" cy="3619500"/>
          </a:xfrm>
        </p:spPr>
        <p:txBody>
          <a:bodyPr/>
          <a:lstStyle/>
          <a:p>
            <a:r>
              <a:rPr lang="en-ZA" b="1" dirty="0">
                <a:solidFill>
                  <a:schemeClr val="tx1"/>
                </a:solidFill>
                <a:highlight>
                  <a:srgbClr val="00FFFF"/>
                </a:highlight>
              </a:rPr>
              <a:t>Short- term memory</a:t>
            </a:r>
          </a:p>
          <a:p>
            <a:pPr marL="0" indent="0">
              <a:buNone/>
            </a:pPr>
            <a:r>
              <a:rPr lang="en-ZA" dirty="0">
                <a:solidFill>
                  <a:schemeClr val="tx1"/>
                </a:solidFill>
              </a:rPr>
              <a:t>Storing memory and remembering things over a short period of time.</a:t>
            </a:r>
          </a:p>
          <a:p>
            <a:pPr marL="0" indent="0">
              <a:buNone/>
            </a:pPr>
            <a:endParaRPr lang="en-ZA" dirty="0">
              <a:solidFill>
                <a:schemeClr val="tx1"/>
              </a:solidFill>
            </a:endParaRPr>
          </a:p>
          <a:p>
            <a:r>
              <a:rPr lang="en-ZA" dirty="0">
                <a:solidFill>
                  <a:schemeClr val="tx1"/>
                </a:solidFill>
              </a:rPr>
              <a:t>Methods to recall information-</a:t>
            </a:r>
          </a:p>
          <a:p>
            <a:pPr marL="0" indent="0">
              <a:buNone/>
            </a:pPr>
            <a:r>
              <a:rPr lang="en-ZA" dirty="0">
                <a:solidFill>
                  <a:schemeClr val="tx1"/>
                </a:solidFill>
              </a:rPr>
              <a:t>There are </a:t>
            </a:r>
            <a:r>
              <a:rPr lang="en-ZA" dirty="0">
                <a:solidFill>
                  <a:schemeClr val="tx1"/>
                </a:solidFill>
                <a:highlight>
                  <a:srgbClr val="00FF00"/>
                </a:highlight>
              </a:rPr>
              <a:t>6</a:t>
            </a:r>
            <a:r>
              <a:rPr lang="en-ZA" dirty="0">
                <a:solidFill>
                  <a:schemeClr val="tx1"/>
                </a:solidFill>
              </a:rPr>
              <a:t> different ways ( MINDMAP on the next slide ).</a:t>
            </a:r>
          </a:p>
          <a:p>
            <a:endParaRPr lang="en-ZA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900F3A-0D08-40A5-8D55-C9DDAB27F40B}"/>
              </a:ext>
            </a:extLst>
          </p:cNvPr>
          <p:cNvCxnSpPr>
            <a:cxnSpLocks/>
          </p:cNvCxnSpPr>
          <p:nvPr/>
        </p:nvCxnSpPr>
        <p:spPr>
          <a:xfrm flipH="1">
            <a:off x="4238171" y="1874517"/>
            <a:ext cx="769258" cy="621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E0A9D8-12A3-4F20-8C89-3D78C52AB2EB}"/>
              </a:ext>
            </a:extLst>
          </p:cNvPr>
          <p:cNvCxnSpPr>
            <a:cxnSpLocks/>
          </p:cNvCxnSpPr>
          <p:nvPr/>
        </p:nvCxnSpPr>
        <p:spPr>
          <a:xfrm>
            <a:off x="6868887" y="1910803"/>
            <a:ext cx="605970" cy="375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23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378B2-9CD9-4D2C-ABA6-79D3D12646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2" y="-12706"/>
            <a:ext cx="12192001" cy="705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0FAF0F-2C24-4200-A40D-9AD6FE56417F}"/>
              </a:ext>
            </a:extLst>
          </p:cNvPr>
          <p:cNvSpPr txBox="1"/>
          <p:nvPr/>
        </p:nvSpPr>
        <p:spPr>
          <a:xfrm>
            <a:off x="4994031" y="2700997"/>
            <a:ext cx="244777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hnschrift SemiLight SemiConde" panose="020B0502040204020203" pitchFamily="34" charset="0"/>
              </a:rPr>
              <a:t>SKILLS TO DEVELOP MEMORY</a:t>
            </a:r>
            <a:endParaRPr lang="en-ZA" sz="2400" dirty="0">
              <a:latin typeface="Bahnschrift SemiLight SemiConde" panose="020B0502040204020203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ED77C3-3334-45F7-9222-96393A16D197}"/>
              </a:ext>
            </a:extLst>
          </p:cNvPr>
          <p:cNvCxnSpPr>
            <a:cxnSpLocks/>
          </p:cNvCxnSpPr>
          <p:nvPr/>
        </p:nvCxnSpPr>
        <p:spPr>
          <a:xfrm flipV="1">
            <a:off x="6612573" y="1401097"/>
            <a:ext cx="0" cy="1293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C49244-6CE7-4F0D-B02D-F60C77F037E9}"/>
              </a:ext>
            </a:extLst>
          </p:cNvPr>
          <p:cNvCxnSpPr>
            <a:cxnSpLocks/>
          </p:cNvCxnSpPr>
          <p:nvPr/>
        </p:nvCxnSpPr>
        <p:spPr>
          <a:xfrm flipH="1" flipV="1">
            <a:off x="3795905" y="2504642"/>
            <a:ext cx="1198126" cy="4466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E5B039-56CF-4837-B5D3-8665EB98C9DE}"/>
              </a:ext>
            </a:extLst>
          </p:cNvPr>
          <p:cNvCxnSpPr>
            <a:cxnSpLocks/>
          </p:cNvCxnSpPr>
          <p:nvPr/>
        </p:nvCxnSpPr>
        <p:spPr>
          <a:xfrm flipH="1">
            <a:off x="4734232" y="3531994"/>
            <a:ext cx="543537" cy="11585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A35ED3-D49E-4FB6-8890-DB8602718778}"/>
              </a:ext>
            </a:extLst>
          </p:cNvPr>
          <p:cNvCxnSpPr>
            <a:cxnSpLocks/>
          </p:cNvCxnSpPr>
          <p:nvPr/>
        </p:nvCxnSpPr>
        <p:spPr>
          <a:xfrm>
            <a:off x="6855921" y="3499206"/>
            <a:ext cx="1111158" cy="11612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119D6B-1F91-436F-8A7B-CDD1CDB2779C}"/>
              </a:ext>
            </a:extLst>
          </p:cNvPr>
          <p:cNvCxnSpPr>
            <a:cxnSpLocks/>
          </p:cNvCxnSpPr>
          <p:nvPr/>
        </p:nvCxnSpPr>
        <p:spPr>
          <a:xfrm flipV="1">
            <a:off x="7441809" y="2700996"/>
            <a:ext cx="839897" cy="249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62E7019-69F7-43EB-B448-F5B0AA65A021}"/>
              </a:ext>
            </a:extLst>
          </p:cNvPr>
          <p:cNvSpPr txBox="1"/>
          <p:nvPr/>
        </p:nvSpPr>
        <p:spPr>
          <a:xfrm>
            <a:off x="5336081" y="449391"/>
            <a:ext cx="244777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PLACES</a:t>
            </a:r>
            <a:r>
              <a:rPr lang="en-US" dirty="0"/>
              <a:t> : Being in a pleasant place when imputing info.</a:t>
            </a:r>
            <a:endParaRPr lang="en-Z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CB46F9-C848-4463-9AD9-463895643807}"/>
              </a:ext>
            </a:extLst>
          </p:cNvPr>
          <p:cNvSpPr txBox="1"/>
          <p:nvPr/>
        </p:nvSpPr>
        <p:spPr>
          <a:xfrm>
            <a:off x="8476381" y="1944068"/>
            <a:ext cx="258350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RHYMES &amp; SONGS :</a:t>
            </a:r>
          </a:p>
          <a:p>
            <a:r>
              <a:rPr lang="en-US" dirty="0">
                <a:solidFill>
                  <a:schemeClr val="tx1"/>
                </a:solidFill>
              </a:rPr>
              <a:t>Make up your own to remember.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CC3501-35A6-4FA5-8DAC-D17127F24BE2}"/>
              </a:ext>
            </a:extLst>
          </p:cNvPr>
          <p:cNvSpPr txBox="1"/>
          <p:nvPr/>
        </p:nvSpPr>
        <p:spPr>
          <a:xfrm>
            <a:off x="8135116" y="4381253"/>
            <a:ext cx="2812621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PICTURES &amp; COLOUR IN MINDMAPS : </a:t>
            </a:r>
          </a:p>
          <a:p>
            <a:r>
              <a:rPr lang="en-US" dirty="0" err="1"/>
              <a:t>Colours</a:t>
            </a:r>
            <a:r>
              <a:rPr lang="en-US" dirty="0"/>
              <a:t> &amp; pictures help us to remember key words.</a:t>
            </a:r>
            <a:endParaRPr lang="en-Z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B64A9F-16A2-4446-9607-F4F3EE557392}"/>
              </a:ext>
            </a:extLst>
          </p:cNvPr>
          <p:cNvSpPr txBox="1"/>
          <p:nvPr/>
        </p:nvSpPr>
        <p:spPr>
          <a:xfrm>
            <a:off x="2954393" y="4981417"/>
            <a:ext cx="288114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MAPS OR PUZZLES :</a:t>
            </a:r>
          </a:p>
          <a:p>
            <a:r>
              <a:rPr lang="en-US" dirty="0">
                <a:solidFill>
                  <a:schemeClr val="tx1"/>
                </a:solidFill>
              </a:rPr>
              <a:t>Link facts to a specific on a map or puzzles ( pieces ).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FD2DDF-997D-4CED-B2F6-0B3F02955E9C}"/>
              </a:ext>
            </a:extLst>
          </p:cNvPr>
          <p:cNvSpPr txBox="1"/>
          <p:nvPr/>
        </p:nvSpPr>
        <p:spPr>
          <a:xfrm>
            <a:off x="1261729" y="1035761"/>
            <a:ext cx="2812621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MAKE UP A STORY USING THE FACTS: </a:t>
            </a:r>
          </a:p>
          <a:p>
            <a:r>
              <a:rPr lang="en-US" sz="1600" dirty="0">
                <a:solidFill>
                  <a:schemeClr val="tx1"/>
                </a:solidFill>
              </a:rPr>
              <a:t>Even if the story doesn’t make sense, it will help you remember.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E80E8-9642-4E16-BE59-7560ACC1503F}"/>
              </a:ext>
            </a:extLst>
          </p:cNvPr>
          <p:cNvSpPr txBox="1"/>
          <p:nvPr/>
        </p:nvSpPr>
        <p:spPr>
          <a:xfrm>
            <a:off x="740230" y="3317651"/>
            <a:ext cx="1136655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b="1" dirty="0">
                <a:latin typeface="Abadi" panose="020B0604020104020204" pitchFamily="34" charset="0"/>
              </a:rPr>
              <a:t>Please learn in detail.</a:t>
            </a:r>
          </a:p>
        </p:txBody>
      </p:sp>
    </p:spTree>
    <p:extLst>
      <p:ext uri="{BB962C8B-B14F-4D97-AF65-F5344CB8AC3E}">
        <p14:creationId xmlns:p14="http://schemas.microsoft.com/office/powerpoint/2010/main" val="188583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756CD2-FB31-4667-94A7-F14033A4D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8" y="0"/>
            <a:ext cx="1142274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53BFF0-D612-445B-A611-F5A7BD0C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7775"/>
          </a:xfrm>
        </p:spPr>
        <p:txBody>
          <a:bodyPr>
            <a:normAutofit/>
          </a:bodyPr>
          <a:lstStyle/>
          <a:p>
            <a:r>
              <a:rPr lang="en-ZA" sz="4800"/>
              <a:t>FAIR PLAY – VALUES – TRUST - RESPECT</a:t>
            </a:r>
            <a:endParaRPr lang="en-Z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05BB0-8BCB-40D6-9BE9-0FFBAA44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8226"/>
            <a:ext cx="10178322" cy="4928168"/>
          </a:xfrm>
        </p:spPr>
        <p:txBody>
          <a:bodyPr>
            <a:normAutofit/>
          </a:bodyPr>
          <a:lstStyle/>
          <a:p>
            <a:r>
              <a:rPr lang="en-ZA" u="sng" dirty="0">
                <a:solidFill>
                  <a:schemeClr val="tx1"/>
                </a:solidFill>
                <a:highlight>
                  <a:srgbClr val="00FFFF"/>
                </a:highlight>
              </a:rPr>
              <a:t>Fair Play</a:t>
            </a:r>
            <a:r>
              <a:rPr lang="en-ZA" dirty="0">
                <a:solidFill>
                  <a:schemeClr val="tx1"/>
                </a:solidFill>
                <a:highlight>
                  <a:srgbClr val="00FFFF"/>
                </a:highlight>
              </a:rPr>
              <a:t>- </a:t>
            </a:r>
            <a:r>
              <a:rPr lang="en-ZA" dirty="0">
                <a:solidFill>
                  <a:schemeClr val="tx1"/>
                </a:solidFill>
              </a:rPr>
              <a:t>playing by the rules and values that govern that sport</a:t>
            </a:r>
          </a:p>
          <a:p>
            <a:r>
              <a:rPr lang="en-ZA" u="sng" dirty="0">
                <a:solidFill>
                  <a:schemeClr val="tx1"/>
                </a:solidFill>
                <a:highlight>
                  <a:srgbClr val="C0C0C0"/>
                </a:highlight>
              </a:rPr>
              <a:t>Values</a:t>
            </a:r>
            <a:r>
              <a:rPr lang="en-ZA" dirty="0">
                <a:solidFill>
                  <a:schemeClr val="tx1"/>
                </a:solidFill>
                <a:highlight>
                  <a:srgbClr val="C0C0C0"/>
                </a:highlight>
              </a:rPr>
              <a:t>-</a:t>
            </a:r>
            <a:r>
              <a:rPr lang="en-ZA" dirty="0">
                <a:solidFill>
                  <a:schemeClr val="tx1"/>
                </a:solidFill>
              </a:rPr>
              <a:t> means honesty. This means being honest with your teammates, coach and yourself.</a:t>
            </a:r>
          </a:p>
          <a:p>
            <a:r>
              <a:rPr lang="en-ZA" u="sng" dirty="0">
                <a:solidFill>
                  <a:schemeClr val="tx1"/>
                </a:solidFill>
                <a:highlight>
                  <a:srgbClr val="00FF00"/>
                </a:highlight>
              </a:rPr>
              <a:t>Trust</a:t>
            </a:r>
            <a:r>
              <a:rPr lang="en-ZA" dirty="0">
                <a:solidFill>
                  <a:schemeClr val="tx1"/>
                </a:solidFill>
              </a:rPr>
              <a:t>- players in a team must be able to trust one another.</a:t>
            </a:r>
          </a:p>
          <a:p>
            <a:endParaRPr lang="en-ZA" dirty="0">
              <a:solidFill>
                <a:schemeClr val="tx1"/>
              </a:solidFill>
            </a:endParaRPr>
          </a:p>
          <a:p>
            <a:endParaRPr lang="en-ZA" dirty="0">
              <a:solidFill>
                <a:schemeClr val="tx1"/>
              </a:solidFill>
            </a:endParaRPr>
          </a:p>
          <a:p>
            <a:r>
              <a:rPr lang="en-ZA" u="sng" dirty="0">
                <a:solidFill>
                  <a:schemeClr val="tx1"/>
                </a:solidFill>
                <a:highlight>
                  <a:srgbClr val="FFFF00"/>
                </a:highlight>
              </a:rPr>
              <a:t>Respect</a:t>
            </a:r>
            <a:r>
              <a:rPr lang="en-ZA" dirty="0">
                <a:solidFill>
                  <a:schemeClr val="tx1"/>
                </a:solidFill>
                <a:highlight>
                  <a:srgbClr val="FFFF00"/>
                </a:highlight>
              </a:rPr>
              <a:t>- </a:t>
            </a:r>
            <a:r>
              <a:rPr lang="en-ZA" dirty="0">
                <a:solidFill>
                  <a:schemeClr val="tx1"/>
                </a:solidFill>
              </a:rPr>
              <a:t>Show all respect for differences. </a:t>
            </a:r>
            <a:r>
              <a:rPr lang="en-ZA" dirty="0">
                <a:solidFill>
                  <a:schemeClr val="tx1"/>
                </a:solidFill>
                <a:highlight>
                  <a:srgbClr val="00FFFF"/>
                </a:highlight>
              </a:rPr>
              <a:t>( These 6 points are important </a:t>
            </a:r>
            <a:r>
              <a:rPr lang="en-ZA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800" b="1" dirty="0">
                <a:solidFill>
                  <a:schemeClr val="tx1"/>
                </a:solidFill>
              </a:rPr>
              <a:t>Accept that others are better than you.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800" b="1" dirty="0">
                <a:solidFill>
                  <a:schemeClr val="tx1"/>
                </a:solidFill>
              </a:rPr>
              <a:t>Respect players who are not as good as you are by not teasing them.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800" b="1" dirty="0">
                <a:solidFill>
                  <a:schemeClr val="tx1"/>
                </a:solidFill>
              </a:rPr>
              <a:t>Always play your best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800" b="1" dirty="0">
                <a:solidFill>
                  <a:schemeClr val="tx1"/>
                </a:solidFill>
              </a:rPr>
              <a:t>Be a team player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800" b="1" dirty="0">
                <a:solidFill>
                  <a:schemeClr val="tx1"/>
                </a:solidFill>
              </a:rPr>
              <a:t>Include disables players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800" b="1" dirty="0">
                <a:solidFill>
                  <a:schemeClr val="tx1"/>
                </a:solidFill>
              </a:rPr>
              <a:t>Encourage opponents</a:t>
            </a:r>
          </a:p>
        </p:txBody>
      </p:sp>
    </p:spTree>
    <p:extLst>
      <p:ext uri="{BB962C8B-B14F-4D97-AF65-F5344CB8AC3E}">
        <p14:creationId xmlns:p14="http://schemas.microsoft.com/office/powerpoint/2010/main" val="337450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4B5E9-F8C7-4296-BEE0-9F1FB3AE3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38" y="0"/>
            <a:ext cx="11275876" cy="6869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411235-B119-45B4-B7D6-57B1C08B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10317"/>
          </a:xfrm>
        </p:spPr>
        <p:txBody>
          <a:bodyPr>
            <a:normAutofit/>
          </a:bodyPr>
          <a:lstStyle/>
          <a:p>
            <a:r>
              <a:rPr lang="en-ZA" sz="4400" b="1" dirty="0">
                <a:latin typeface="Agency FB" panose="020B0503020202020204" pitchFamily="34" charset="0"/>
              </a:rPr>
              <a:t>ABUSE</a:t>
            </a:r>
            <a:r>
              <a:rPr lang="en-ZA" sz="4400" dirty="0">
                <a:latin typeface="Agency FB" panose="020B0503020202020204" pitchFamily="34" charset="0"/>
              </a:rPr>
              <a:t>= </a:t>
            </a:r>
            <a:r>
              <a:rPr lang="en-ZA" sz="3200" dirty="0">
                <a:latin typeface="Agency FB" panose="020B0503020202020204" pitchFamily="34" charset="0"/>
              </a:rPr>
              <a:t>A SERIOUS VOILATION OF SOMEONES RIGHTS. </a:t>
            </a:r>
            <a:endParaRPr lang="en-ZA" sz="88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E32AE-008C-46DA-BF46-45906E4C6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70783"/>
            <a:ext cx="10178322" cy="5071960"/>
          </a:xfrm>
        </p:spPr>
        <p:txBody>
          <a:bodyPr>
            <a:normAutofit fontScale="77500" lnSpcReduction="20000"/>
          </a:bodyPr>
          <a:lstStyle/>
          <a:p>
            <a:r>
              <a:rPr lang="en-ZA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ABUSE</a:t>
            </a:r>
            <a:r>
              <a:rPr lang="en-ZA" sz="2400" b="1" dirty="0">
                <a:solidFill>
                  <a:schemeClr val="tx1"/>
                </a:solidFill>
              </a:rPr>
              <a:t> </a:t>
            </a:r>
            <a:r>
              <a:rPr lang="en-ZA" sz="2400" dirty="0">
                <a:solidFill>
                  <a:schemeClr val="tx1"/>
                </a:solidFill>
              </a:rPr>
              <a:t>– </a:t>
            </a:r>
            <a:r>
              <a:rPr lang="en-ZA" sz="2200" dirty="0">
                <a:solidFill>
                  <a:schemeClr val="tx1"/>
                </a:solidFill>
              </a:rPr>
              <a:t>Can happen between two adults, between peers and between an adult and a child. ( read through textbook )</a:t>
            </a:r>
          </a:p>
          <a:p>
            <a:r>
              <a:rPr lang="en-ZA" sz="2400" b="1" dirty="0">
                <a:solidFill>
                  <a:schemeClr val="tx1"/>
                </a:solidFill>
                <a:highlight>
                  <a:srgbClr val="00FFFF"/>
                </a:highlight>
              </a:rPr>
              <a:t>NEGLECT-</a:t>
            </a:r>
            <a:r>
              <a:rPr lang="en-ZA" sz="2400" b="1" dirty="0">
                <a:solidFill>
                  <a:schemeClr val="tx1"/>
                </a:solidFill>
              </a:rPr>
              <a:t> </a:t>
            </a:r>
            <a:r>
              <a:rPr lang="en-ZA" dirty="0">
                <a:solidFill>
                  <a:schemeClr val="tx1"/>
                </a:solidFill>
              </a:rPr>
              <a:t>Means to not take proper care of someone. ( eg: not feed properly )</a:t>
            </a:r>
          </a:p>
          <a:p>
            <a:pPr marL="0" indent="0">
              <a:buNone/>
            </a:pPr>
            <a:endParaRPr lang="en-ZA" sz="24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n-ZA" sz="2400" b="1" u="sng" dirty="0">
                <a:solidFill>
                  <a:schemeClr val="tx1"/>
                </a:solidFill>
              </a:rPr>
              <a:t>TYPES OF ABUSE (5):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n-ZA" sz="2400" b="1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n-ZA" sz="2400" b="1" dirty="0">
                <a:solidFill>
                  <a:schemeClr val="tx1"/>
                </a:solidFill>
                <a:highlight>
                  <a:srgbClr val="C0C0C0"/>
                </a:highlight>
              </a:rPr>
              <a:t>PHYSICAL</a:t>
            </a:r>
            <a:r>
              <a:rPr lang="en-ZA" sz="2400" b="1" dirty="0">
                <a:solidFill>
                  <a:schemeClr val="tx1"/>
                </a:solidFill>
              </a:rPr>
              <a:t>- hitting, punching, and pushing someone.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n-ZA" sz="2400" b="1" dirty="0">
                <a:solidFill>
                  <a:schemeClr val="tx1"/>
                </a:solidFill>
                <a:highlight>
                  <a:srgbClr val="C0C0C0"/>
                </a:highlight>
              </a:rPr>
              <a:t>EMOTIONAL</a:t>
            </a:r>
            <a:r>
              <a:rPr lang="en-ZA" sz="2400" b="1" dirty="0">
                <a:solidFill>
                  <a:schemeClr val="tx1"/>
                </a:solidFill>
              </a:rPr>
              <a:t>- mean words that hurt someone's feelings.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n-ZA" sz="2400" b="1" dirty="0">
                <a:solidFill>
                  <a:schemeClr val="tx1"/>
                </a:solidFill>
                <a:highlight>
                  <a:srgbClr val="C0C0C0"/>
                </a:highlight>
              </a:rPr>
              <a:t>SEXUAL</a:t>
            </a:r>
            <a:r>
              <a:rPr lang="en-ZA" sz="2400" b="1" dirty="0">
                <a:solidFill>
                  <a:schemeClr val="tx1"/>
                </a:solidFill>
              </a:rPr>
              <a:t>- forcing yourself on others without consent.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n-ZA" sz="2400" b="1" dirty="0">
                <a:solidFill>
                  <a:schemeClr val="tx1"/>
                </a:solidFill>
                <a:highlight>
                  <a:srgbClr val="C0C0C0"/>
                </a:highlight>
              </a:rPr>
              <a:t>CYBER</a:t>
            </a:r>
            <a:r>
              <a:rPr lang="en-ZA" sz="2400" b="1" dirty="0">
                <a:solidFill>
                  <a:schemeClr val="tx1"/>
                </a:solidFill>
              </a:rPr>
              <a:t>- messaging horrible things or bullying online.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n-ZA" sz="2400" b="1" dirty="0">
                <a:solidFill>
                  <a:schemeClr val="tx1"/>
                </a:solidFill>
                <a:highlight>
                  <a:srgbClr val="C0C0C0"/>
                </a:highlight>
              </a:rPr>
              <a:t>VERBAL</a:t>
            </a:r>
            <a:r>
              <a:rPr lang="en-ZA" sz="2400" b="1" dirty="0">
                <a:solidFill>
                  <a:schemeClr val="tx1"/>
                </a:solidFill>
              </a:rPr>
              <a:t>- shouting and screaming at someone</a:t>
            </a:r>
            <a:r>
              <a:rPr lang="en-ZA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ZA" sz="2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ZA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ZA" sz="24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315159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Abadi</vt:lpstr>
      <vt:lpstr>Abadi Extra Light</vt:lpstr>
      <vt:lpstr>Agency FB</vt:lpstr>
      <vt:lpstr>Arial</vt:lpstr>
      <vt:lpstr>Bahnschrift SemiLight SemiConde</vt:lpstr>
      <vt:lpstr>Gill Sans MT</vt:lpstr>
      <vt:lpstr>Impact</vt:lpstr>
      <vt:lpstr>Badge</vt:lpstr>
      <vt:lpstr>PowerPoint Presentation</vt:lpstr>
      <vt:lpstr>Let’s discuss what to do in pressured or risky situations…</vt:lpstr>
      <vt:lpstr>When someone asks.. how will you cope? You need to turn to coping skills</vt:lpstr>
      <vt:lpstr>WAYS TO BE ASSERTIVE…  WHAT DOES THE WORD ASSERTIVENESS MEAN?- LOOK IN YOUR WORKBOOK</vt:lpstr>
      <vt:lpstr>Skills to develop memory pg.48</vt:lpstr>
      <vt:lpstr>Memory split up into 2 parts</vt:lpstr>
      <vt:lpstr>PowerPoint Presentation</vt:lpstr>
      <vt:lpstr>FAIR PLAY – VALUES – TRUST - RESPECT</vt:lpstr>
      <vt:lpstr>ABUSE= A SERIOUS VOILATION OF SOMEONES RIGHTS.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LANDSBERG</dc:creator>
  <cp:lastModifiedBy>ANITA LANDSBERG</cp:lastModifiedBy>
  <cp:revision>1</cp:revision>
  <dcterms:created xsi:type="dcterms:W3CDTF">2020-04-14T22:23:32Z</dcterms:created>
  <dcterms:modified xsi:type="dcterms:W3CDTF">2020-04-15T07:32:39Z</dcterms:modified>
</cp:coreProperties>
</file>