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6" r:id="rId2"/>
    <p:sldId id="293" r:id="rId3"/>
    <p:sldId id="294" r:id="rId4"/>
    <p:sldId id="297" r:id="rId5"/>
    <p:sldId id="29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90D"/>
    <a:srgbClr val="5721DF"/>
    <a:srgbClr val="FFC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7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05C2E-7661-482C-BF15-1F7366BA68FB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5DE2-8762-4FFA-AC6A-9C5258B8CCF6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76792-DFB4-4964-844F-CB16DEF189FF}" type="datetimeFigureOut">
              <a:rPr lang="en-US" smtClean="0"/>
              <a:pPr/>
              <a:t>5/3/2020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6A655-7AA4-40BE-B206-0A57CBFBE5C0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4282" y="1357298"/>
            <a:ext cx="8643998" cy="5312014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857232"/>
            <a:ext cx="8572560" cy="4929222"/>
          </a:xfrm>
        </p:spPr>
        <p:txBody>
          <a:bodyPr>
            <a:noAutofit/>
          </a:bodyPr>
          <a:lstStyle/>
          <a:p>
            <a:br>
              <a:rPr lang="en-ZA" sz="6000" b="1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6000" b="1" dirty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GRAAD 4 &amp; 5</a:t>
            </a:r>
            <a:br>
              <a:rPr lang="en-ZA" sz="6000" b="1" dirty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ZA" sz="6000" b="1" dirty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MUSIC ALPHABET</a:t>
            </a:r>
            <a:endParaRPr lang="en-ZA" sz="6000" b="1" dirty="0">
              <a:ln w="31550" cmpd="sng">
                <a:solidFill>
                  <a:srgbClr val="FF0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5786454"/>
            <a:ext cx="6400800" cy="1071546"/>
          </a:xfrm>
        </p:spPr>
        <p:txBody>
          <a:bodyPr>
            <a:normAutofit/>
          </a:bodyPr>
          <a:lstStyle/>
          <a:p>
            <a:r>
              <a:rPr lang="en-ZA" sz="4400" b="1" dirty="0">
                <a:ln w="31550" cmpd="sng">
                  <a:solidFill>
                    <a:srgbClr val="FF000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Monday 28 April 2020</a:t>
            </a:r>
          </a:p>
        </p:txBody>
      </p:sp>
      <p:sp>
        <p:nvSpPr>
          <p:cNvPr id="6" name="Rectangle 5"/>
          <p:cNvSpPr/>
          <p:nvPr/>
        </p:nvSpPr>
        <p:spPr>
          <a:xfrm>
            <a:off x="1357290" y="1357298"/>
            <a:ext cx="64294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ZA" sz="5400" b="1" cap="none" spc="0" dirty="0">
                <a:ln w="31550" cmpd="sng">
                  <a:solidFill>
                    <a:srgbClr val="FF0000"/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PERFOMRING ARTS</a:t>
            </a:r>
          </a:p>
        </p:txBody>
      </p:sp>
      <p:pic>
        <p:nvPicPr>
          <p:cNvPr id="1026" name="Picture 2" descr="C:\Users\Ernaee\Pictures\WPS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0"/>
            <a:ext cx="4233913" cy="1071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5" name="Rounded Rectangular Callout 24"/>
          <p:cNvSpPr/>
          <p:nvPr/>
        </p:nvSpPr>
        <p:spPr>
          <a:xfrm>
            <a:off x="5929322" y="3000372"/>
            <a:ext cx="3000396" cy="2571768"/>
          </a:xfrm>
          <a:prstGeom prst="wedgeRoundRectCallout">
            <a:avLst>
              <a:gd name="adj1" fmla="val 4831"/>
              <a:gd name="adj2" fmla="val -1066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bg1"/>
                </a:solidFill>
              </a:rPr>
              <a:t>It stops at G, and then starts with A again</a:t>
            </a:r>
          </a:p>
        </p:txBody>
      </p:sp>
      <p:sp>
        <p:nvSpPr>
          <p:cNvPr id="21" name="Rounded Rectangular Callout 20"/>
          <p:cNvSpPr/>
          <p:nvPr/>
        </p:nvSpPr>
        <p:spPr>
          <a:xfrm>
            <a:off x="214282" y="2928934"/>
            <a:ext cx="3714744" cy="2571768"/>
          </a:xfrm>
          <a:prstGeom prst="wedgeRoundRectCallout">
            <a:avLst>
              <a:gd name="adj1" fmla="val 45927"/>
              <a:gd name="adj2" fmla="val -1012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bg1"/>
                </a:solidFill>
              </a:rPr>
              <a:t>In music, only the first 7 letters of the alphabet is used</a:t>
            </a:r>
          </a:p>
        </p:txBody>
      </p:sp>
      <p:cxnSp>
        <p:nvCxnSpPr>
          <p:cNvPr id="7" name="Elbow Connector 6"/>
          <p:cNvCxnSpPr/>
          <p:nvPr/>
        </p:nvCxnSpPr>
        <p:spPr>
          <a:xfrm flipV="1">
            <a:off x="3857588" y="4643446"/>
            <a:ext cx="1214446" cy="5000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57224" y="0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u="sng" dirty="0">
                <a:solidFill>
                  <a:schemeClr val="bg1"/>
                </a:solidFill>
              </a:rPr>
              <a:t>THE MUSIC ALPHABET</a:t>
            </a:r>
            <a:endParaRPr lang="en-ZA" sz="3600" b="1" dirty="0">
              <a:solidFill>
                <a:schemeClr val="bg1"/>
              </a:solidFill>
            </a:endParaRPr>
          </a:p>
        </p:txBody>
      </p:sp>
      <p:cxnSp>
        <p:nvCxnSpPr>
          <p:cNvPr id="6" name="Elbow Connector 5"/>
          <p:cNvCxnSpPr/>
          <p:nvPr/>
        </p:nvCxnSpPr>
        <p:spPr>
          <a:xfrm flipV="1">
            <a:off x="2571704" y="5643578"/>
            <a:ext cx="1214446" cy="5000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flipV="1">
            <a:off x="3214646" y="5143512"/>
            <a:ext cx="1214446" cy="5000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flipV="1">
            <a:off x="5786414" y="3143248"/>
            <a:ext cx="1214446" cy="5000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 flipV="1">
            <a:off x="5143472" y="3643314"/>
            <a:ext cx="1214446" cy="5000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flipV="1">
            <a:off x="4500530" y="4143380"/>
            <a:ext cx="1214446" cy="5000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71736" y="542926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14678" y="492919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7620" y="442913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00562" y="3929066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43504" y="3429000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86446" y="2928934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29388" y="242886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</a:t>
            </a:r>
          </a:p>
        </p:txBody>
      </p:sp>
      <p:sp>
        <p:nvSpPr>
          <p:cNvPr id="20" name="Oval 19"/>
          <p:cNvSpPr/>
          <p:nvPr/>
        </p:nvSpPr>
        <p:spPr>
          <a:xfrm>
            <a:off x="1428728" y="5715016"/>
            <a:ext cx="214314" cy="2143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2" name="TextBox 21"/>
          <p:cNvSpPr txBox="1"/>
          <p:nvPr/>
        </p:nvSpPr>
        <p:spPr>
          <a:xfrm>
            <a:off x="1214414" y="1500198"/>
            <a:ext cx="735811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ZA" sz="3600" b="1" dirty="0">
                <a:solidFill>
                  <a:schemeClr val="bg1"/>
                </a:solidFill>
              </a:rPr>
              <a:t>A	B	C	D	E	F	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14414" y="2000264"/>
            <a:ext cx="735811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ZA" sz="3600" b="1" dirty="0">
                <a:solidFill>
                  <a:schemeClr val="bg1"/>
                </a:solidFill>
              </a:rPr>
              <a:t>A	B	C	D	E	F	G</a:t>
            </a:r>
          </a:p>
        </p:txBody>
      </p:sp>
      <p:sp>
        <p:nvSpPr>
          <p:cNvPr id="26" name="Line Callout 3 25"/>
          <p:cNvSpPr/>
          <p:nvPr/>
        </p:nvSpPr>
        <p:spPr>
          <a:xfrm flipH="1">
            <a:off x="4857752" y="500042"/>
            <a:ext cx="3786214" cy="185738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35381"/>
              <a:gd name="adj8" fmla="val 29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moving forwards, the pitch goes higher</a:t>
            </a:r>
          </a:p>
        </p:txBody>
      </p:sp>
      <p:sp>
        <p:nvSpPr>
          <p:cNvPr id="31" name="Line Callout 3 (No Border) 30"/>
          <p:cNvSpPr/>
          <p:nvPr/>
        </p:nvSpPr>
        <p:spPr>
          <a:xfrm>
            <a:off x="1142976" y="214290"/>
            <a:ext cx="3000396" cy="2000264"/>
          </a:xfrm>
          <a:prstGeom prst="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21472"/>
              <a:gd name="adj6" fmla="val -17129"/>
              <a:gd name="adj7" fmla="val 254953"/>
              <a:gd name="adj8" fmla="val 44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When moving backwards, the pitch goes lower</a:t>
            </a:r>
          </a:p>
        </p:txBody>
      </p:sp>
      <p:sp>
        <p:nvSpPr>
          <p:cNvPr id="33" name="Oval 32"/>
          <p:cNvSpPr/>
          <p:nvPr/>
        </p:nvSpPr>
        <p:spPr>
          <a:xfrm>
            <a:off x="8358214" y="1928802"/>
            <a:ext cx="214314" cy="21431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pic>
        <p:nvPicPr>
          <p:cNvPr id="27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1142976" y="500042"/>
            <a:ext cx="735811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ZA" sz="3600" b="1" dirty="0">
                <a:solidFill>
                  <a:schemeClr val="bg1"/>
                </a:solidFill>
              </a:rPr>
              <a:t>A	B	C	D	E	F	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5786" y="785794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>
                <a:solidFill>
                  <a:schemeClr val="bg1"/>
                </a:solidFill>
              </a:rPr>
              <a:t>A	B	C	D	E	F	G</a:t>
            </a:r>
          </a:p>
          <a:p>
            <a:pPr algn="ctr"/>
            <a:endParaRPr lang="en-ZA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78 -0.06805 C -1.94444E-6 -0.10532 0.02379 -0.14282 0.04861 -0.14467 C 0.07344 -0.14699 0.10643 -0.07037 0.12431 -0.08194 C 0.14236 -0.09398 0.14375 -0.20208 0.1559 -0.21528 C 0.16788 -0.22824 0.18403 -0.15046 0.19688 -0.16041 C 0.20972 -0.1706 0.22031 -0.26643 0.23316 -0.27615 C 0.24601 -0.28588 0.26337 -0.20278 0.27431 -0.21944 C 0.28507 -0.23541 0.28663 -0.36134 0.29792 -0.37407 C 0.30938 -0.38703 0.32969 -0.28032 0.34202 -0.2956 C 0.35434 -0.31088 0.35781 -0.45347 0.37205 -0.4662 C 0.38629 -0.47916 0.41424 -0.35995 0.42743 -0.37199 C 0.44045 -0.38426 0.43959 -0.52731 0.45087 -0.53889 C 0.46233 -0.55046 0.48247 -0.4331 0.49514 -0.44097 C 0.50781 -0.4493 0.51406 -0.57685 0.52674 -0.58796 C 0.53924 -0.59884 0.54653 -0.50393 0.57101 -0.5074 C 0.59531 -0.51111 0.62413 -0.70578 0.67344 -0.60949 C 0.72275 -0.51296 0.82344 -0.02685 0.86754 0.07107 " pathEditMode="relative" rAng="0" ptsTypes="aaaaaaaaaaaaaaaaA">
                                      <p:cBhvr>
                                        <p:cTn id="109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600" y="-2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08 -0.03773 -0.08159 -0.07523 -0.11232 -0.06273 C -0.14288 -0.05023 -0.16475 0.06666 -0.18489 0.07477 C -0.20503 0.08287 -0.22048 -0.02523 -0.2335 -0.01412 C -0.24618 -0.00301 -0.2493 0.13264 -0.26215 0.14143 C -0.275 0.15023 -0.29948 0.02731 -0.31059 0.03842 C -0.3217 0.04953 -0.31649 0.1956 -0.32882 0.2081 C -0.34132 0.2206 -0.371 0.1 -0.38489 0.11319 C -0.39896 0.12639 -0.40173 0.27338 -0.41389 0.2868 C -0.42604 0.30023 -0.44618 0.18125 -0.45781 0.19398 C -0.46944 0.20671 -0.47274 0.34652 -0.48333 0.36365 C -0.49392 0.38078 -0.50955 0.28657 -0.52118 0.29699 C -0.53298 0.3074 -0.54132 0.41666 -0.55451 0.42615 C -0.56771 0.43564 -0.5868 0.34074 -0.6 0.35347 C -0.61319 0.3662 -0.61319 0.49421 -0.63333 0.50301 C -0.65347 0.5118 -0.65173 0.3824 -0.72135 0.40602 C -0.79062 0.42963 -0.92031 0.53703 -1.05 0.64444 " pathEditMode="relative" ptsTypes="aaaaaaaaaaaaaaaaA">
                                      <p:cBhvr>
                                        <p:cTn id="126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1" grpId="0" animBg="1"/>
      <p:bldP spid="21" grpId="1" animBg="1"/>
      <p:bldP spid="4" grpId="0" build="p"/>
      <p:bldP spid="4" grpId="1" build="allAtOnce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0" grpId="1" animBg="1"/>
      <p:bldP spid="22" grpId="0" build="p"/>
      <p:bldP spid="23" grpId="0" build="p"/>
      <p:bldP spid="26" grpId="0" animBg="1"/>
      <p:bldP spid="26" grpId="1" animBg="1"/>
      <p:bldP spid="31" grpId="0" animBg="1"/>
      <p:bldP spid="31" grpId="1" animBg="1"/>
      <p:bldP spid="33" grpId="0" animBg="1"/>
      <p:bldP spid="33" grpId="1" animBg="1"/>
      <p:bldP spid="29" grpId="0" build="p"/>
      <p:bldP spid="30" grpId="0" build="p"/>
      <p:bldP spid="30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2071678"/>
            <a:ext cx="7858180" cy="43051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chemeClr val="bg1"/>
                </a:solidFill>
              </a:rPr>
              <a:t>This is the alphabet on the piano....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1538" y="4786322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</a:p>
        </p:txBody>
      </p:sp>
      <p:sp>
        <p:nvSpPr>
          <p:cNvPr id="7" name="Rectangle 6"/>
          <p:cNvSpPr/>
          <p:nvPr/>
        </p:nvSpPr>
        <p:spPr>
          <a:xfrm>
            <a:off x="2143108" y="4786322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4678" y="4786322"/>
            <a:ext cx="522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</a:t>
            </a:r>
          </a:p>
        </p:txBody>
      </p:sp>
      <p:sp>
        <p:nvSpPr>
          <p:cNvPr id="9" name="Rectangle 8"/>
          <p:cNvSpPr/>
          <p:nvPr/>
        </p:nvSpPr>
        <p:spPr>
          <a:xfrm>
            <a:off x="4214810" y="4786322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14942" y="4786322"/>
            <a:ext cx="6254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86512" y="4786322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286644" y="478632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</a:p>
        </p:txBody>
      </p:sp>
      <p:sp>
        <p:nvSpPr>
          <p:cNvPr id="14" name="Left Brace 13"/>
          <p:cNvSpPr/>
          <p:nvPr/>
        </p:nvSpPr>
        <p:spPr>
          <a:xfrm rot="5400000">
            <a:off x="2214546" y="1214422"/>
            <a:ext cx="428628" cy="1285884"/>
          </a:xfrm>
          <a:prstGeom prst="leftBrace">
            <a:avLst>
              <a:gd name="adj1" fmla="val 50353"/>
              <a:gd name="adj2" fmla="val 50000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Left Brace 15"/>
          <p:cNvSpPr/>
          <p:nvPr/>
        </p:nvSpPr>
        <p:spPr>
          <a:xfrm rot="5400000">
            <a:off x="5750727" y="678637"/>
            <a:ext cx="571504" cy="2357454"/>
          </a:xfrm>
          <a:prstGeom prst="leftBrace">
            <a:avLst>
              <a:gd name="adj1" fmla="val 60336"/>
              <a:gd name="adj2" fmla="val 50000"/>
            </a:avLst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71604" y="128586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DONKEY EARS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72132" y="1214422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solidFill>
                  <a:schemeClr val="bg1"/>
                </a:solidFill>
              </a:rPr>
              <a:t>FORKS</a:t>
            </a:r>
          </a:p>
          <a:p>
            <a:r>
              <a:rPr lang="en-ZA" dirty="0">
                <a:solidFill>
                  <a:schemeClr val="bg1"/>
                </a:solidFill>
              </a:rPr>
              <a:t>(F)</a:t>
            </a:r>
          </a:p>
        </p:txBody>
      </p:sp>
      <p:sp>
        <p:nvSpPr>
          <p:cNvPr id="19" name="Rectangular Callout 18"/>
          <p:cNvSpPr/>
          <p:nvPr/>
        </p:nvSpPr>
        <p:spPr>
          <a:xfrm>
            <a:off x="2857488" y="428604"/>
            <a:ext cx="3929090" cy="1500198"/>
          </a:xfrm>
          <a:prstGeom prst="wedgeRectCallout">
            <a:avLst>
              <a:gd name="adj1" fmla="val -63606"/>
              <a:gd name="adj2" fmla="val 234531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 sits in die middle of the DONKEY EARS</a:t>
            </a:r>
          </a:p>
        </p:txBody>
      </p:sp>
      <p:sp>
        <p:nvSpPr>
          <p:cNvPr id="20" name="Rectangular Callout 19"/>
          <p:cNvSpPr/>
          <p:nvPr/>
        </p:nvSpPr>
        <p:spPr>
          <a:xfrm>
            <a:off x="285720" y="571480"/>
            <a:ext cx="4071966" cy="1357322"/>
          </a:xfrm>
          <a:prstGeom prst="wedgeRectCallout">
            <a:avLst>
              <a:gd name="adj1" fmla="val 50958"/>
              <a:gd name="adj2" fmla="val 18789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 shows the beginning of the FORKS</a:t>
            </a:r>
          </a:p>
        </p:txBody>
      </p:sp>
      <p:sp>
        <p:nvSpPr>
          <p:cNvPr id="22" name="Explosion 1 21"/>
          <p:cNvSpPr/>
          <p:nvPr/>
        </p:nvSpPr>
        <p:spPr>
          <a:xfrm>
            <a:off x="1214414" y="785794"/>
            <a:ext cx="6858048" cy="4000528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WHEN YOU CAN REMEMBER THESE TIPS, THE REST CAN BE WORKED OUT</a:t>
            </a:r>
          </a:p>
        </p:txBody>
      </p:sp>
      <p:sp>
        <p:nvSpPr>
          <p:cNvPr id="23" name="Rectangular Callout 22"/>
          <p:cNvSpPr/>
          <p:nvPr/>
        </p:nvSpPr>
        <p:spPr>
          <a:xfrm>
            <a:off x="2643174" y="357166"/>
            <a:ext cx="3929090" cy="1500198"/>
          </a:xfrm>
          <a:prstGeom prst="wedgeRectCallout">
            <a:avLst>
              <a:gd name="adj1" fmla="val 75642"/>
              <a:gd name="adj2" fmla="val 22335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 is the “bum” of the forks</a:t>
            </a:r>
          </a:p>
        </p:txBody>
      </p:sp>
      <p:pic>
        <p:nvPicPr>
          <p:cNvPr id="24" name="Picture 2" descr="C:\Users\Ernaee\Pictures\WPS 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 animBg="1"/>
      <p:bldP spid="16" grpId="0" animBg="1"/>
      <p:bldP spid="17" grpId="0"/>
      <p:bldP spid="18" grpId="0"/>
      <p:bldP spid="19" grpId="0" animBg="1"/>
      <p:bldP spid="19" grpId="1" animBg="1"/>
      <p:bldP spid="20" grpId="0" animBg="1"/>
      <p:bldP spid="20" grpId="1" animBg="1"/>
      <p:bldP spid="22" grpId="0" animBg="1"/>
      <p:bldP spid="23" grpId="0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 algn="ctr">
              <a:buNone/>
            </a:pPr>
            <a:r>
              <a:rPr lang="en-ZA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 the worksheet provided to you</a:t>
            </a:r>
          </a:p>
        </p:txBody>
      </p:sp>
      <p:pic>
        <p:nvPicPr>
          <p:cNvPr id="5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itchFamily="82" charset="0"/>
              </a:rPr>
              <a:t>MEMORANDUMS: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None/>
            </a:pPr>
            <a:r>
              <a:rPr lang="en-ZA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Memorandums of the whole week will be given to you on Friday 1 May </a:t>
            </a:r>
          </a:p>
        </p:txBody>
      </p:sp>
      <p:pic>
        <p:nvPicPr>
          <p:cNvPr id="5" name="Picture 2" descr="C:\Users\Ernaee\Pictures\WPS 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8225" y="6357958"/>
            <a:ext cx="1975775" cy="500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129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Broadway</vt:lpstr>
      <vt:lpstr>Calibri</vt:lpstr>
      <vt:lpstr>Office Theme</vt:lpstr>
      <vt:lpstr> GRAAD 4 &amp; 5 THE MUSIC ALPHABET</vt:lpstr>
      <vt:lpstr>PowerPoint Presentation</vt:lpstr>
      <vt:lpstr>This is the alphabet on the piano....</vt:lpstr>
      <vt:lpstr>HOMEWORK:</vt:lpstr>
      <vt:lpstr>MEMORANDUMS: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SKEPPENDE KUNDS GRAAD 8</dc:title>
  <dc:creator>Eraneè</dc:creator>
  <cp:lastModifiedBy>Gert Jacobs</cp:lastModifiedBy>
  <cp:revision>108</cp:revision>
  <dcterms:created xsi:type="dcterms:W3CDTF">2014-01-06T07:31:12Z</dcterms:created>
  <dcterms:modified xsi:type="dcterms:W3CDTF">2020-05-03T13:33:23Z</dcterms:modified>
</cp:coreProperties>
</file>