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S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F7CA-AFE5-475B-B7A8-F8BFD95AC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16CF7-AEC5-4E77-8D45-C2DAB321F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9F05A-EC9F-4E46-B15A-EE70CCC2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3269-696C-477F-A6C0-B47B60F8E10C}" type="datetimeFigureOut">
              <a:rPr lang="en-SH" smtClean="0"/>
              <a:t>2020/04/15</a:t>
            </a:fld>
            <a:endParaRPr lang="en-S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8211-C469-4D5A-8ACA-1C437983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5FD5B-4B15-4D86-A3EC-AA42668A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F320-8391-4BF9-A78E-5A33952E455A}" type="slidenum">
              <a:rPr lang="en-SH" smtClean="0"/>
              <a:t>‹#›</a:t>
            </a:fld>
            <a:endParaRPr lang="en-SH"/>
          </a:p>
        </p:txBody>
      </p:sp>
    </p:spTree>
    <p:extLst>
      <p:ext uri="{BB962C8B-B14F-4D97-AF65-F5344CB8AC3E}">
        <p14:creationId xmlns:p14="http://schemas.microsoft.com/office/powerpoint/2010/main" val="308011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87D9-43B9-419C-B9F1-30C3D4FD4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74461-667D-41A3-81E1-B14068738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27C8A-3754-4584-8BC0-31F95CDE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3269-696C-477F-A6C0-B47B60F8E10C}" type="datetimeFigureOut">
              <a:rPr lang="en-SH" smtClean="0"/>
              <a:t>2020/04/15</a:t>
            </a:fld>
            <a:endParaRPr lang="en-S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A4C-892B-4A3D-8AA5-32DA5406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6C02D-9400-4A05-94A2-50E72A6C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F320-8391-4BF9-A78E-5A33952E455A}" type="slidenum">
              <a:rPr lang="en-SH" smtClean="0"/>
              <a:t>‹#›</a:t>
            </a:fld>
            <a:endParaRPr lang="en-SH"/>
          </a:p>
        </p:txBody>
      </p:sp>
    </p:spTree>
    <p:extLst>
      <p:ext uri="{BB962C8B-B14F-4D97-AF65-F5344CB8AC3E}">
        <p14:creationId xmlns:p14="http://schemas.microsoft.com/office/powerpoint/2010/main" val="373570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1BD4FB-974A-4281-B145-D890A918D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FF101-9098-4ED2-A78F-F4405D146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27A08-FC84-4D23-9748-BBB38A88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3269-696C-477F-A6C0-B47B60F8E10C}" type="datetimeFigureOut">
              <a:rPr lang="en-SH" smtClean="0"/>
              <a:t>2020/04/15</a:t>
            </a:fld>
            <a:endParaRPr lang="en-S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4648A-3E65-4FAE-BD6E-3F34D532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34ECC-54BF-4763-B9BC-CDC1D747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F320-8391-4BF9-A78E-5A33952E455A}" type="slidenum">
              <a:rPr lang="en-SH" smtClean="0"/>
              <a:t>‹#›</a:t>
            </a:fld>
            <a:endParaRPr lang="en-SH"/>
          </a:p>
        </p:txBody>
      </p:sp>
    </p:spTree>
    <p:extLst>
      <p:ext uri="{BB962C8B-B14F-4D97-AF65-F5344CB8AC3E}">
        <p14:creationId xmlns:p14="http://schemas.microsoft.com/office/powerpoint/2010/main" val="22415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5F9B-75AB-469C-A8DB-770BD62F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E3EE1-D131-4F88-98ED-E9F46FC5A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7CE4-BD4D-40A8-A274-33C3B3A2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3269-696C-477F-A6C0-B47B60F8E10C}" type="datetimeFigureOut">
              <a:rPr lang="en-SH" smtClean="0"/>
              <a:t>2020/04/15</a:t>
            </a:fld>
            <a:endParaRPr lang="en-S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7D7BE-37F2-4FAF-AE3D-F200AC35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30ECC-4F11-4720-A619-4C251DD7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F320-8391-4BF9-A78E-5A33952E455A}" type="slidenum">
              <a:rPr lang="en-SH" smtClean="0"/>
              <a:t>‹#›</a:t>
            </a:fld>
            <a:endParaRPr lang="en-SH"/>
          </a:p>
        </p:txBody>
      </p:sp>
    </p:spTree>
    <p:extLst>
      <p:ext uri="{BB962C8B-B14F-4D97-AF65-F5344CB8AC3E}">
        <p14:creationId xmlns:p14="http://schemas.microsoft.com/office/powerpoint/2010/main" val="423701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66A6-EB4C-4D75-B513-E9074DA4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EAC70-2177-435C-838D-12B80B0A3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4DEDA-E96D-45E7-B722-CBA334EA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3269-696C-477F-A6C0-B47B60F8E10C}" type="datetimeFigureOut">
              <a:rPr lang="en-SH" smtClean="0"/>
              <a:t>2020/04/15</a:t>
            </a:fld>
            <a:endParaRPr lang="en-S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7005A-0CFA-4AC6-B54D-87713F29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DAC5B-5FB6-462B-B6E7-0003B251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F320-8391-4BF9-A78E-5A33952E455A}" type="slidenum">
              <a:rPr lang="en-SH" smtClean="0"/>
              <a:t>‹#›</a:t>
            </a:fld>
            <a:endParaRPr lang="en-SH"/>
          </a:p>
        </p:txBody>
      </p:sp>
    </p:spTree>
    <p:extLst>
      <p:ext uri="{BB962C8B-B14F-4D97-AF65-F5344CB8AC3E}">
        <p14:creationId xmlns:p14="http://schemas.microsoft.com/office/powerpoint/2010/main" val="345788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4160-ECB0-4F95-8E59-5BB763FF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C6F5D-A6CF-498D-A7DA-5AE8EA879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91DAD-4A33-4746-A297-299C5BC12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43718-BA76-4CBB-B560-CA4C5859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3269-696C-477F-A6C0-B47B60F8E10C}" type="datetimeFigureOut">
              <a:rPr lang="en-SH" smtClean="0"/>
              <a:t>2020/04/15</a:t>
            </a:fld>
            <a:endParaRPr lang="en-S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7D011-86DB-4E7C-BA5C-C4104D7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869BA-D7B7-4C45-B051-F806CD5F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F320-8391-4BF9-A78E-5A33952E455A}" type="slidenum">
              <a:rPr lang="en-SH" smtClean="0"/>
              <a:t>‹#›</a:t>
            </a:fld>
            <a:endParaRPr lang="en-SH"/>
          </a:p>
        </p:txBody>
      </p:sp>
    </p:spTree>
    <p:extLst>
      <p:ext uri="{BB962C8B-B14F-4D97-AF65-F5344CB8AC3E}">
        <p14:creationId xmlns:p14="http://schemas.microsoft.com/office/powerpoint/2010/main" val="297254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FD0C-9107-4C44-8D6F-052CB4C0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A89AF-EC74-46B1-AEE3-16910EE23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B486D-82E8-42BE-9AFD-A678E0479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47327-9B05-4CE8-9525-CC345F724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E0E06-9520-4056-86B4-E149E70A8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1F502-26DC-4AD3-BE36-27C22D6B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3269-696C-477F-A6C0-B47B60F8E10C}" type="datetimeFigureOut">
              <a:rPr lang="en-SH" smtClean="0"/>
              <a:t>2020/04/15</a:t>
            </a:fld>
            <a:endParaRPr lang="en-S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1522FE-624A-4F9D-9172-B0367E12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FED32-D2C1-4091-AFCF-D789B426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F320-8391-4BF9-A78E-5A33952E455A}" type="slidenum">
              <a:rPr lang="en-SH" smtClean="0"/>
              <a:t>‹#›</a:t>
            </a:fld>
            <a:endParaRPr lang="en-SH"/>
          </a:p>
        </p:txBody>
      </p:sp>
    </p:spTree>
    <p:extLst>
      <p:ext uri="{BB962C8B-B14F-4D97-AF65-F5344CB8AC3E}">
        <p14:creationId xmlns:p14="http://schemas.microsoft.com/office/powerpoint/2010/main" val="123280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C0D8-D56D-4423-BE13-11CE629C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9B429-B449-4194-A70C-551CB49F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3269-696C-477F-A6C0-B47B60F8E10C}" type="datetimeFigureOut">
              <a:rPr lang="en-SH" smtClean="0"/>
              <a:t>2020/04/15</a:t>
            </a:fld>
            <a:endParaRPr lang="en-S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6236B-A32D-4490-8951-510906B5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06C67-D8AC-41A9-BF0B-892F73DF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F320-8391-4BF9-A78E-5A33952E455A}" type="slidenum">
              <a:rPr lang="en-SH" smtClean="0"/>
              <a:t>‹#›</a:t>
            </a:fld>
            <a:endParaRPr lang="en-SH"/>
          </a:p>
        </p:txBody>
      </p:sp>
    </p:spTree>
    <p:extLst>
      <p:ext uri="{BB962C8B-B14F-4D97-AF65-F5344CB8AC3E}">
        <p14:creationId xmlns:p14="http://schemas.microsoft.com/office/powerpoint/2010/main" val="209349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1D2DE-1BD4-48E3-86D0-B1FFB63E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3269-696C-477F-A6C0-B47B60F8E10C}" type="datetimeFigureOut">
              <a:rPr lang="en-SH" smtClean="0"/>
              <a:t>2020/04/15</a:t>
            </a:fld>
            <a:endParaRPr lang="en-S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65992-850C-457F-8484-ED9092BB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5CADA-9741-4931-B499-070235DD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F320-8391-4BF9-A78E-5A33952E455A}" type="slidenum">
              <a:rPr lang="en-SH" smtClean="0"/>
              <a:t>‹#›</a:t>
            </a:fld>
            <a:endParaRPr lang="en-SH"/>
          </a:p>
        </p:txBody>
      </p:sp>
    </p:spTree>
    <p:extLst>
      <p:ext uri="{BB962C8B-B14F-4D97-AF65-F5344CB8AC3E}">
        <p14:creationId xmlns:p14="http://schemas.microsoft.com/office/powerpoint/2010/main" val="73977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1ADB-D2D5-4054-BDE9-986B0E57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E7FD3-AABE-429A-B64A-2A6D1973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15237-0BCE-4CD5-A05F-BC6A06BCF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93ADD-A203-4FD7-A5CA-4D733786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3269-696C-477F-A6C0-B47B60F8E10C}" type="datetimeFigureOut">
              <a:rPr lang="en-SH" smtClean="0"/>
              <a:t>2020/04/15</a:t>
            </a:fld>
            <a:endParaRPr lang="en-S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611A4-A49D-498C-8D86-D0BE9613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E2098-0B1E-4AB7-94F7-472F00EF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F320-8391-4BF9-A78E-5A33952E455A}" type="slidenum">
              <a:rPr lang="en-SH" smtClean="0"/>
              <a:t>‹#›</a:t>
            </a:fld>
            <a:endParaRPr lang="en-SH"/>
          </a:p>
        </p:txBody>
      </p:sp>
    </p:spTree>
    <p:extLst>
      <p:ext uri="{BB962C8B-B14F-4D97-AF65-F5344CB8AC3E}">
        <p14:creationId xmlns:p14="http://schemas.microsoft.com/office/powerpoint/2010/main" val="94386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E7E6-B149-47E4-9C22-3A2A7AA4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DA28A-53DE-4451-843F-8EC3FD44D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1B124-A16A-435C-98B4-2E00996C5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9B55D-071D-445E-ABC3-38FC3A06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3269-696C-477F-A6C0-B47B60F8E10C}" type="datetimeFigureOut">
              <a:rPr lang="en-SH" smtClean="0"/>
              <a:t>2020/04/15</a:t>
            </a:fld>
            <a:endParaRPr lang="en-S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8A17F-957E-4527-9CBE-2A02DB07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19491-4DB7-46B6-98B2-8ADA236D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F320-8391-4BF9-A78E-5A33952E455A}" type="slidenum">
              <a:rPr lang="en-SH" smtClean="0"/>
              <a:t>‹#›</a:t>
            </a:fld>
            <a:endParaRPr lang="en-SH"/>
          </a:p>
        </p:txBody>
      </p:sp>
    </p:spTree>
    <p:extLst>
      <p:ext uri="{BB962C8B-B14F-4D97-AF65-F5344CB8AC3E}">
        <p14:creationId xmlns:p14="http://schemas.microsoft.com/office/powerpoint/2010/main" val="117458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AF1CD-42B4-4E4E-BB9D-01770104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03B24-8C23-4AFF-AAF5-9DB7C34E2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CA004-7F36-4D76-B54F-A5662EB70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3269-696C-477F-A6C0-B47B60F8E10C}" type="datetimeFigureOut">
              <a:rPr lang="en-SH" smtClean="0"/>
              <a:t>2020/04/15</a:t>
            </a:fld>
            <a:endParaRPr lang="en-S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8046D-F97B-44E7-A89D-E699B0381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13D1B-9BF6-4DA4-B8BF-7A485A5D4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3F320-8391-4BF9-A78E-5A33952E455A}" type="slidenum">
              <a:rPr lang="en-SH" smtClean="0"/>
              <a:t>‹#›</a:t>
            </a:fld>
            <a:endParaRPr lang="en-SH"/>
          </a:p>
        </p:txBody>
      </p:sp>
    </p:spTree>
    <p:extLst>
      <p:ext uri="{BB962C8B-B14F-4D97-AF65-F5344CB8AC3E}">
        <p14:creationId xmlns:p14="http://schemas.microsoft.com/office/powerpoint/2010/main" val="281215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DE0016-9754-4C34-B01B-C3D9BC13F1D3}"/>
              </a:ext>
            </a:extLst>
          </p:cNvPr>
          <p:cNvSpPr txBox="1"/>
          <p:nvPr/>
        </p:nvSpPr>
        <p:spPr>
          <a:xfrm>
            <a:off x="5445299" y="4592325"/>
            <a:ext cx="5946579" cy="151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ABC Junior Typing" panose="00000600000000000000" pitchFamily="2" charset="0"/>
                <a:ea typeface="+mj-ea"/>
                <a:cs typeface="+mj-cs"/>
              </a:rPr>
              <a:t>My </a:t>
            </a:r>
            <a:r>
              <a:rPr lang="en-US" sz="4000" dirty="0" err="1">
                <a:solidFill>
                  <a:srgbClr val="000000"/>
                </a:solidFill>
                <a:latin typeface="ABC Junior Typing" panose="00000600000000000000" pitchFamily="2" charset="0"/>
                <a:ea typeface="+mj-ea"/>
                <a:cs typeface="+mj-cs"/>
              </a:rPr>
              <a:t>liggaam</a:t>
            </a:r>
            <a:r>
              <a:rPr lang="en-US" sz="4000" dirty="0">
                <a:solidFill>
                  <a:srgbClr val="000000"/>
                </a:solidFill>
                <a:latin typeface="ABC Junior Typing" panose="00000600000000000000" pitchFamily="2" charset="0"/>
                <a:ea typeface="+mj-ea"/>
                <a:cs typeface="+mj-cs"/>
              </a:rPr>
              <a:t> - my body</a:t>
            </a:r>
          </a:p>
        </p:txBody>
      </p:sp>
      <p:sp>
        <p:nvSpPr>
          <p:cNvPr id="17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0C0908-BE27-4169-96F9-B5EB52629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062" y="228600"/>
            <a:ext cx="2383315" cy="2066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8F71D8-4FB9-4EC2-8348-54AAE64F0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81" y="2737453"/>
            <a:ext cx="3163437" cy="336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4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D227B-A8D1-4101-AE1D-9E4D2609A745}"/>
              </a:ext>
            </a:extLst>
          </p:cNvPr>
          <p:cNvSpPr txBox="1"/>
          <p:nvPr/>
        </p:nvSpPr>
        <p:spPr>
          <a:xfrm>
            <a:off x="648930" y="924232"/>
            <a:ext cx="44736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ABC Junior Typing" panose="00000600000000000000" pitchFamily="2" charset="0"/>
              </a:rPr>
              <a:t>oor</a:t>
            </a:r>
            <a:endParaRPr lang="en-SH" sz="15000" dirty="0">
              <a:latin typeface="ABC Junior Typing" panose="00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33655-220F-47D1-BEFC-DE826D60AD74}"/>
              </a:ext>
            </a:extLst>
          </p:cNvPr>
          <p:cNvSpPr txBox="1"/>
          <p:nvPr/>
        </p:nvSpPr>
        <p:spPr>
          <a:xfrm>
            <a:off x="6164826" y="1415845"/>
            <a:ext cx="5781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ABC Junior Typing" panose="00000600000000000000" pitchFamily="2" charset="0"/>
              </a:rPr>
              <a:t>Ek</a:t>
            </a:r>
            <a:r>
              <a:rPr lang="en-GB" sz="6600" dirty="0">
                <a:latin typeface="ABC Junior Typing" panose="00000600000000000000" pitchFamily="2" charset="0"/>
              </a:rPr>
              <a:t> het twee ore.</a:t>
            </a:r>
            <a:endParaRPr lang="en-SH" sz="6600" dirty="0">
              <a:latin typeface="ABC Junior Typing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9AF0F-63B5-49A1-84F3-172016B2AF4A}"/>
              </a:ext>
            </a:extLst>
          </p:cNvPr>
          <p:cNvSpPr txBox="1"/>
          <p:nvPr/>
        </p:nvSpPr>
        <p:spPr>
          <a:xfrm>
            <a:off x="6135330" y="4296697"/>
            <a:ext cx="578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BC Junior Typing" panose="00000600000000000000" pitchFamily="2" charset="0"/>
              </a:rPr>
              <a:t>I have two ears.</a:t>
            </a:r>
            <a:endParaRPr lang="en-SH" sz="4800" dirty="0">
              <a:latin typeface="ABC Junior Typing" panose="00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81015-F567-4DF8-87DD-A902FC0C7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76" y="3429000"/>
            <a:ext cx="3328111" cy="22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D227B-A8D1-4101-AE1D-9E4D2609A745}"/>
              </a:ext>
            </a:extLst>
          </p:cNvPr>
          <p:cNvSpPr txBox="1"/>
          <p:nvPr/>
        </p:nvSpPr>
        <p:spPr>
          <a:xfrm>
            <a:off x="648930" y="924232"/>
            <a:ext cx="5128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ABC Junior Typing" panose="00000600000000000000" pitchFamily="2" charset="0"/>
              </a:rPr>
              <a:t>mond</a:t>
            </a:r>
            <a:endParaRPr lang="en-SH" sz="15000" dirty="0">
              <a:latin typeface="ABC Junior Typing" panose="00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33655-220F-47D1-BEFC-DE826D60AD74}"/>
              </a:ext>
            </a:extLst>
          </p:cNvPr>
          <p:cNvSpPr txBox="1"/>
          <p:nvPr/>
        </p:nvSpPr>
        <p:spPr>
          <a:xfrm>
            <a:off x="6164826" y="1415845"/>
            <a:ext cx="5781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ABC Junior Typing" panose="00000600000000000000" pitchFamily="2" charset="0"/>
              </a:rPr>
              <a:t>Ek</a:t>
            </a:r>
            <a:r>
              <a:rPr lang="en-GB" sz="6600" dirty="0">
                <a:latin typeface="ABC Junior Typing" panose="00000600000000000000" pitchFamily="2" charset="0"/>
              </a:rPr>
              <a:t> het </a:t>
            </a:r>
            <a:r>
              <a:rPr lang="en-GB" sz="6600" dirty="0" err="1">
                <a:latin typeface="ABC Junior Typing" panose="00000600000000000000" pitchFamily="2" charset="0"/>
              </a:rPr>
              <a:t>een</a:t>
            </a:r>
            <a:r>
              <a:rPr lang="en-GB" sz="6600" dirty="0">
                <a:latin typeface="ABC Junior Typing" panose="00000600000000000000" pitchFamily="2" charset="0"/>
              </a:rPr>
              <a:t> </a:t>
            </a:r>
            <a:r>
              <a:rPr lang="en-GB" sz="6600" dirty="0" err="1">
                <a:latin typeface="ABC Junior Typing" panose="00000600000000000000" pitchFamily="2" charset="0"/>
              </a:rPr>
              <a:t>mond</a:t>
            </a:r>
            <a:r>
              <a:rPr lang="en-GB" sz="6600" dirty="0">
                <a:latin typeface="ABC Junior Typing" panose="00000600000000000000" pitchFamily="2" charset="0"/>
              </a:rPr>
              <a:t>.</a:t>
            </a:r>
            <a:endParaRPr lang="en-SH" sz="6600" dirty="0">
              <a:latin typeface="ABC Junior Typing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9AF0F-63B5-49A1-84F3-172016B2AF4A}"/>
              </a:ext>
            </a:extLst>
          </p:cNvPr>
          <p:cNvSpPr txBox="1"/>
          <p:nvPr/>
        </p:nvSpPr>
        <p:spPr>
          <a:xfrm>
            <a:off x="6135330" y="4296697"/>
            <a:ext cx="578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BC Junior Typing" panose="00000600000000000000" pitchFamily="2" charset="0"/>
              </a:rPr>
              <a:t>I have one mouth.</a:t>
            </a:r>
            <a:endParaRPr lang="en-SH" sz="4800" dirty="0">
              <a:latin typeface="ABC Junior Typing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6AB44-7BAB-4C42-845F-F27E499D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43" y="3074173"/>
            <a:ext cx="3459983" cy="34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5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e 1 Afrikaans FAL – Liggaam (Body)">
            <a:hlinkClick r:id="" action="ppaction://media"/>
            <a:extLst>
              <a:ext uri="{FF2B5EF4-FFF2-40B4-BE49-F238E27FC236}">
                <a16:creationId xmlns:a16="http://schemas.microsoft.com/office/drawing/2014/main" id="{F3B801D1-CCA2-498F-A875-0296433375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8982546" cy="5052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2EE133-A091-45EF-AFAA-BFACEA4C6189}"/>
              </a:ext>
            </a:extLst>
          </p:cNvPr>
          <p:cNvSpPr txBox="1"/>
          <p:nvPr/>
        </p:nvSpPr>
        <p:spPr>
          <a:xfrm>
            <a:off x="793820" y="5807947"/>
            <a:ext cx="1042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C Junior Typing" panose="00000600000000000000" pitchFamily="2" charset="0"/>
              </a:rPr>
              <a:t>If you have data available you can watch this clip to help with pronunciation.</a:t>
            </a:r>
            <a:endParaRPr lang="en-SH" sz="2000" dirty="0">
              <a:latin typeface="ABC Junior Typing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20D4B-2965-4FAB-B423-FD4543F99CC5}"/>
              </a:ext>
            </a:extLst>
          </p:cNvPr>
          <p:cNvSpPr txBox="1"/>
          <p:nvPr/>
        </p:nvSpPr>
        <p:spPr>
          <a:xfrm>
            <a:off x="2595717" y="1150374"/>
            <a:ext cx="9193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err="1">
                <a:latin typeface="ABC Junior Typing" panose="00000600000000000000" pitchFamily="2" charset="0"/>
              </a:rPr>
              <a:t>Ek</a:t>
            </a:r>
            <a:r>
              <a:rPr lang="en-GB" sz="7200" dirty="0">
                <a:latin typeface="ABC Junior Typing" panose="00000600000000000000" pitchFamily="2" charset="0"/>
              </a:rPr>
              <a:t> is ‘n </a:t>
            </a:r>
            <a:r>
              <a:rPr lang="en-GB" sz="7200" dirty="0" err="1">
                <a:latin typeface="ABC Junior Typing" panose="00000600000000000000" pitchFamily="2" charset="0"/>
              </a:rPr>
              <a:t>dogter</a:t>
            </a:r>
            <a:endParaRPr lang="en-SH" sz="7200" dirty="0">
              <a:latin typeface="ABC Junior Typing" panose="00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DD33F-5EDB-4077-B95B-D2D323FD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784" y="2543303"/>
            <a:ext cx="3972122" cy="3927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A8BA9-72F6-492B-B027-72C859B5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095" y="2649591"/>
            <a:ext cx="3715413" cy="37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6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20D4B-2965-4FAB-B423-FD4543F99CC5}"/>
              </a:ext>
            </a:extLst>
          </p:cNvPr>
          <p:cNvSpPr txBox="1"/>
          <p:nvPr/>
        </p:nvSpPr>
        <p:spPr>
          <a:xfrm>
            <a:off x="2595717" y="1150374"/>
            <a:ext cx="9193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err="1">
                <a:latin typeface="ABC Junior Typing" panose="00000600000000000000" pitchFamily="2" charset="0"/>
              </a:rPr>
              <a:t>Ek</a:t>
            </a:r>
            <a:r>
              <a:rPr lang="en-GB" sz="7200" dirty="0">
                <a:latin typeface="ABC Junior Typing" panose="00000600000000000000" pitchFamily="2" charset="0"/>
              </a:rPr>
              <a:t> is ‘n </a:t>
            </a:r>
            <a:r>
              <a:rPr lang="en-GB" sz="7200" dirty="0" err="1">
                <a:latin typeface="ABC Junior Typing" panose="00000600000000000000" pitchFamily="2" charset="0"/>
              </a:rPr>
              <a:t>seun</a:t>
            </a:r>
            <a:endParaRPr lang="en-SH" sz="7200" dirty="0">
              <a:latin typeface="ABC Junior Typing" panose="00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E7508-A3B1-46DF-9B74-DE0C571C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497" y="2548220"/>
            <a:ext cx="2012646" cy="3918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9404E2-C8B5-4AD4-8796-5D17D702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242" y="2124561"/>
            <a:ext cx="3894630" cy="44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D227B-A8D1-4101-AE1D-9E4D2609A745}"/>
              </a:ext>
            </a:extLst>
          </p:cNvPr>
          <p:cNvSpPr txBox="1"/>
          <p:nvPr/>
        </p:nvSpPr>
        <p:spPr>
          <a:xfrm>
            <a:off x="648930" y="924232"/>
            <a:ext cx="39722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ABC Junior Typing" panose="00000600000000000000" pitchFamily="2" charset="0"/>
              </a:rPr>
              <a:t>arm</a:t>
            </a:r>
            <a:endParaRPr lang="en-SH" sz="15000" dirty="0">
              <a:latin typeface="ABC Junior Typing" panose="00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E5A8F-1EEB-4715-AC7D-F8B9E3033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31" y="2850882"/>
            <a:ext cx="4765729" cy="3171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733655-220F-47D1-BEFC-DE826D60AD74}"/>
              </a:ext>
            </a:extLst>
          </p:cNvPr>
          <p:cNvSpPr txBox="1"/>
          <p:nvPr/>
        </p:nvSpPr>
        <p:spPr>
          <a:xfrm>
            <a:off x="6164826" y="1415845"/>
            <a:ext cx="5781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ABC Junior Typing" panose="00000600000000000000" pitchFamily="2" charset="0"/>
              </a:rPr>
              <a:t>Ek</a:t>
            </a:r>
            <a:r>
              <a:rPr lang="en-GB" sz="6600" dirty="0">
                <a:latin typeface="ABC Junior Typing" panose="00000600000000000000" pitchFamily="2" charset="0"/>
              </a:rPr>
              <a:t> het twee arms.</a:t>
            </a:r>
            <a:endParaRPr lang="en-SH" sz="6600" dirty="0">
              <a:latin typeface="ABC Junior Typing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9AF0F-63B5-49A1-84F3-172016B2AF4A}"/>
              </a:ext>
            </a:extLst>
          </p:cNvPr>
          <p:cNvSpPr txBox="1"/>
          <p:nvPr/>
        </p:nvSpPr>
        <p:spPr>
          <a:xfrm>
            <a:off x="6135330" y="4296697"/>
            <a:ext cx="578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BC Junior Typing" panose="00000600000000000000" pitchFamily="2" charset="0"/>
              </a:rPr>
              <a:t>I have two arms.</a:t>
            </a:r>
            <a:endParaRPr lang="en-SH" sz="4800" dirty="0">
              <a:latin typeface="ABC Junior Typing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8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D227B-A8D1-4101-AE1D-9E4D2609A745}"/>
              </a:ext>
            </a:extLst>
          </p:cNvPr>
          <p:cNvSpPr txBox="1"/>
          <p:nvPr/>
        </p:nvSpPr>
        <p:spPr>
          <a:xfrm>
            <a:off x="648930" y="924232"/>
            <a:ext cx="48374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ABC Junior Typing" panose="00000600000000000000" pitchFamily="2" charset="0"/>
              </a:rPr>
              <a:t>hand</a:t>
            </a:r>
            <a:endParaRPr lang="en-SH" sz="15000" dirty="0">
              <a:latin typeface="ABC Junior Typing" panose="00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33655-220F-47D1-BEFC-DE826D60AD74}"/>
              </a:ext>
            </a:extLst>
          </p:cNvPr>
          <p:cNvSpPr txBox="1"/>
          <p:nvPr/>
        </p:nvSpPr>
        <p:spPr>
          <a:xfrm>
            <a:off x="6164826" y="1415845"/>
            <a:ext cx="5781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ABC Junior Typing" panose="00000600000000000000" pitchFamily="2" charset="0"/>
              </a:rPr>
              <a:t>Ek</a:t>
            </a:r>
            <a:r>
              <a:rPr lang="en-GB" sz="6600" dirty="0">
                <a:latin typeface="ABC Junior Typing" panose="00000600000000000000" pitchFamily="2" charset="0"/>
              </a:rPr>
              <a:t> het twee </a:t>
            </a:r>
            <a:r>
              <a:rPr lang="en-GB" sz="6600" dirty="0" err="1">
                <a:latin typeface="ABC Junior Typing" panose="00000600000000000000" pitchFamily="2" charset="0"/>
              </a:rPr>
              <a:t>hande</a:t>
            </a:r>
            <a:r>
              <a:rPr lang="en-GB" sz="6600" dirty="0">
                <a:latin typeface="ABC Junior Typing" panose="00000600000000000000" pitchFamily="2" charset="0"/>
              </a:rPr>
              <a:t>.</a:t>
            </a:r>
            <a:endParaRPr lang="en-SH" sz="6600" dirty="0">
              <a:latin typeface="ABC Junior Typing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9AF0F-63B5-49A1-84F3-172016B2AF4A}"/>
              </a:ext>
            </a:extLst>
          </p:cNvPr>
          <p:cNvSpPr txBox="1"/>
          <p:nvPr/>
        </p:nvSpPr>
        <p:spPr>
          <a:xfrm>
            <a:off x="6135330" y="4296697"/>
            <a:ext cx="578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BC Junior Typing" panose="00000600000000000000" pitchFamily="2" charset="0"/>
              </a:rPr>
              <a:t>I have two hands.</a:t>
            </a:r>
            <a:endParaRPr lang="en-SH" sz="4800" dirty="0">
              <a:latin typeface="ABC Junior Typing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92AF4A-B087-4CBF-9AA1-D30D1F468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60" y="3027893"/>
            <a:ext cx="4931421" cy="35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6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D227B-A8D1-4101-AE1D-9E4D2609A745}"/>
              </a:ext>
            </a:extLst>
          </p:cNvPr>
          <p:cNvSpPr txBox="1"/>
          <p:nvPr/>
        </p:nvSpPr>
        <p:spPr>
          <a:xfrm>
            <a:off x="648930" y="924232"/>
            <a:ext cx="44736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ABC Junior Typing" panose="00000600000000000000" pitchFamily="2" charset="0"/>
              </a:rPr>
              <a:t>been</a:t>
            </a:r>
            <a:endParaRPr lang="en-SH" sz="15000" dirty="0">
              <a:latin typeface="ABC Junior Typing" panose="00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33655-220F-47D1-BEFC-DE826D60AD74}"/>
              </a:ext>
            </a:extLst>
          </p:cNvPr>
          <p:cNvSpPr txBox="1"/>
          <p:nvPr/>
        </p:nvSpPr>
        <p:spPr>
          <a:xfrm>
            <a:off x="6164826" y="1415845"/>
            <a:ext cx="5781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ABC Junior Typing" panose="00000600000000000000" pitchFamily="2" charset="0"/>
              </a:rPr>
              <a:t>Ek</a:t>
            </a:r>
            <a:r>
              <a:rPr lang="en-GB" sz="6600" dirty="0">
                <a:latin typeface="ABC Junior Typing" panose="00000600000000000000" pitchFamily="2" charset="0"/>
              </a:rPr>
              <a:t> het twee bene.</a:t>
            </a:r>
            <a:endParaRPr lang="en-SH" sz="6600" dirty="0">
              <a:latin typeface="ABC Junior Typing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9AF0F-63B5-49A1-84F3-172016B2AF4A}"/>
              </a:ext>
            </a:extLst>
          </p:cNvPr>
          <p:cNvSpPr txBox="1"/>
          <p:nvPr/>
        </p:nvSpPr>
        <p:spPr>
          <a:xfrm>
            <a:off x="6135330" y="4296697"/>
            <a:ext cx="578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BC Junior Typing" panose="00000600000000000000" pitchFamily="2" charset="0"/>
              </a:rPr>
              <a:t>I have two legs.</a:t>
            </a:r>
            <a:endParaRPr lang="en-SH" sz="4800" dirty="0">
              <a:latin typeface="ABC Junior Typing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65D559-3F8F-4251-A915-EBD80932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253" y="3324889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6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D227B-A8D1-4101-AE1D-9E4D2609A745}"/>
              </a:ext>
            </a:extLst>
          </p:cNvPr>
          <p:cNvSpPr txBox="1"/>
          <p:nvPr/>
        </p:nvSpPr>
        <p:spPr>
          <a:xfrm>
            <a:off x="648930" y="924232"/>
            <a:ext cx="44736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ABC Junior Typing" panose="00000600000000000000" pitchFamily="2" charset="0"/>
              </a:rPr>
              <a:t>voet</a:t>
            </a:r>
            <a:endParaRPr lang="en-SH" sz="15000" dirty="0">
              <a:latin typeface="ABC Junior Typing" panose="00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33655-220F-47D1-BEFC-DE826D60AD74}"/>
              </a:ext>
            </a:extLst>
          </p:cNvPr>
          <p:cNvSpPr txBox="1"/>
          <p:nvPr/>
        </p:nvSpPr>
        <p:spPr>
          <a:xfrm>
            <a:off x="6164826" y="1415845"/>
            <a:ext cx="5781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ABC Junior Typing" panose="00000600000000000000" pitchFamily="2" charset="0"/>
              </a:rPr>
              <a:t>Ek</a:t>
            </a:r>
            <a:r>
              <a:rPr lang="en-GB" sz="6600" dirty="0">
                <a:latin typeface="ABC Junior Typing" panose="00000600000000000000" pitchFamily="2" charset="0"/>
              </a:rPr>
              <a:t> het twee </a:t>
            </a:r>
            <a:r>
              <a:rPr lang="en-GB" sz="6600" dirty="0" err="1">
                <a:latin typeface="ABC Junior Typing" panose="00000600000000000000" pitchFamily="2" charset="0"/>
              </a:rPr>
              <a:t>voete</a:t>
            </a:r>
            <a:r>
              <a:rPr lang="en-GB" sz="6600" dirty="0">
                <a:latin typeface="ABC Junior Typing" panose="00000600000000000000" pitchFamily="2" charset="0"/>
              </a:rPr>
              <a:t>.</a:t>
            </a:r>
            <a:endParaRPr lang="en-SH" sz="6600" dirty="0">
              <a:latin typeface="ABC Junior Typing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9AF0F-63B5-49A1-84F3-172016B2AF4A}"/>
              </a:ext>
            </a:extLst>
          </p:cNvPr>
          <p:cNvSpPr txBox="1"/>
          <p:nvPr/>
        </p:nvSpPr>
        <p:spPr>
          <a:xfrm>
            <a:off x="6135330" y="4296697"/>
            <a:ext cx="578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BC Junior Typing" panose="00000600000000000000" pitchFamily="2" charset="0"/>
              </a:rPr>
              <a:t>I have two feet.</a:t>
            </a:r>
            <a:endParaRPr lang="en-SH" sz="4800" dirty="0">
              <a:latin typeface="ABC Junior Typing" panose="00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6E2C8-BC3F-4935-8877-4AF80DFD1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26" y="3511866"/>
            <a:ext cx="3188565" cy="240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4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D227B-A8D1-4101-AE1D-9E4D2609A745}"/>
              </a:ext>
            </a:extLst>
          </p:cNvPr>
          <p:cNvSpPr txBox="1"/>
          <p:nvPr/>
        </p:nvSpPr>
        <p:spPr>
          <a:xfrm>
            <a:off x="1160206" y="924232"/>
            <a:ext cx="34609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ABC Junior Typing" panose="00000600000000000000" pitchFamily="2" charset="0"/>
              </a:rPr>
              <a:t>kop</a:t>
            </a:r>
            <a:endParaRPr lang="en-SH" sz="15000" dirty="0">
              <a:latin typeface="ABC Junior Typing" panose="00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33655-220F-47D1-BEFC-DE826D60AD74}"/>
              </a:ext>
            </a:extLst>
          </p:cNvPr>
          <p:cNvSpPr txBox="1"/>
          <p:nvPr/>
        </p:nvSpPr>
        <p:spPr>
          <a:xfrm>
            <a:off x="6164826" y="1415845"/>
            <a:ext cx="5781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ABC Junior Typing" panose="00000600000000000000" pitchFamily="2" charset="0"/>
              </a:rPr>
              <a:t>Ek</a:t>
            </a:r>
            <a:r>
              <a:rPr lang="en-GB" sz="6600" dirty="0">
                <a:latin typeface="ABC Junior Typing" panose="00000600000000000000" pitchFamily="2" charset="0"/>
              </a:rPr>
              <a:t> het </a:t>
            </a:r>
            <a:r>
              <a:rPr lang="en-GB" sz="6600" dirty="0" err="1">
                <a:latin typeface="ABC Junior Typing" panose="00000600000000000000" pitchFamily="2" charset="0"/>
              </a:rPr>
              <a:t>een</a:t>
            </a:r>
            <a:r>
              <a:rPr lang="en-GB" sz="6600" dirty="0">
                <a:latin typeface="ABC Junior Typing" panose="00000600000000000000" pitchFamily="2" charset="0"/>
              </a:rPr>
              <a:t> kop.</a:t>
            </a:r>
            <a:endParaRPr lang="en-SH" sz="6600" dirty="0">
              <a:latin typeface="ABC Junior Typing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9AF0F-63B5-49A1-84F3-172016B2AF4A}"/>
              </a:ext>
            </a:extLst>
          </p:cNvPr>
          <p:cNvSpPr txBox="1"/>
          <p:nvPr/>
        </p:nvSpPr>
        <p:spPr>
          <a:xfrm>
            <a:off x="6135330" y="4296697"/>
            <a:ext cx="578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BC Junior Typing" panose="00000600000000000000" pitchFamily="2" charset="0"/>
              </a:rPr>
              <a:t>I have one head.</a:t>
            </a:r>
            <a:endParaRPr lang="en-SH" sz="4800" dirty="0">
              <a:latin typeface="ABC Junior Typing" panose="00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30197-2571-4176-B24A-12846FEE6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77" y="3533112"/>
            <a:ext cx="3557639" cy="26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1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D227B-A8D1-4101-AE1D-9E4D2609A745}"/>
              </a:ext>
            </a:extLst>
          </p:cNvPr>
          <p:cNvSpPr txBox="1"/>
          <p:nvPr/>
        </p:nvSpPr>
        <p:spPr>
          <a:xfrm>
            <a:off x="1651818" y="678426"/>
            <a:ext cx="36084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ABC Junior Typing" panose="00000600000000000000" pitchFamily="2" charset="0"/>
              </a:rPr>
              <a:t>oog</a:t>
            </a:r>
            <a:endParaRPr lang="en-SH" sz="15000" dirty="0">
              <a:latin typeface="ABC Junior Typing" panose="00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33655-220F-47D1-BEFC-DE826D60AD74}"/>
              </a:ext>
            </a:extLst>
          </p:cNvPr>
          <p:cNvSpPr txBox="1"/>
          <p:nvPr/>
        </p:nvSpPr>
        <p:spPr>
          <a:xfrm>
            <a:off x="6164826" y="1415845"/>
            <a:ext cx="5781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ABC Junior Typing" panose="00000600000000000000" pitchFamily="2" charset="0"/>
              </a:rPr>
              <a:t>Ek</a:t>
            </a:r>
            <a:r>
              <a:rPr lang="en-GB" sz="6600" dirty="0">
                <a:latin typeface="ABC Junior Typing" panose="00000600000000000000" pitchFamily="2" charset="0"/>
              </a:rPr>
              <a:t> het twee </a:t>
            </a:r>
            <a:r>
              <a:rPr lang="en-GB" sz="6600" dirty="0" err="1">
                <a:latin typeface="ABC Junior Typing" panose="00000600000000000000" pitchFamily="2" charset="0"/>
              </a:rPr>
              <a:t>oë</a:t>
            </a:r>
            <a:r>
              <a:rPr lang="en-GB" sz="6600" dirty="0">
                <a:latin typeface="ABC Junior Typing" panose="00000600000000000000" pitchFamily="2" charset="0"/>
              </a:rPr>
              <a:t>.</a:t>
            </a:r>
            <a:endParaRPr lang="en-SH" sz="6600" dirty="0">
              <a:latin typeface="ABC Junior Typing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9AF0F-63B5-49A1-84F3-172016B2AF4A}"/>
              </a:ext>
            </a:extLst>
          </p:cNvPr>
          <p:cNvSpPr txBox="1"/>
          <p:nvPr/>
        </p:nvSpPr>
        <p:spPr>
          <a:xfrm>
            <a:off x="6135330" y="4296697"/>
            <a:ext cx="578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BC Junior Typing" panose="00000600000000000000" pitchFamily="2" charset="0"/>
              </a:rPr>
              <a:t>I have two eyes.</a:t>
            </a:r>
            <a:endParaRPr lang="en-SH" sz="4800" dirty="0">
              <a:latin typeface="ABC Junior Typing" panose="00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4897E-817C-49B9-8AD8-CEB865992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3" y="3324889"/>
            <a:ext cx="5009534" cy="25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118</Words>
  <Application>Microsoft Office PowerPoint</Application>
  <PresentationFormat>Widescreen</PresentationFormat>
  <Paragraphs>28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ABC Junior Typing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de Beer</dc:creator>
  <cp:lastModifiedBy>Jenny de Beer</cp:lastModifiedBy>
  <cp:revision>6</cp:revision>
  <dcterms:created xsi:type="dcterms:W3CDTF">2020-04-15T12:24:51Z</dcterms:created>
  <dcterms:modified xsi:type="dcterms:W3CDTF">2020-04-15T15:05:21Z</dcterms:modified>
</cp:coreProperties>
</file>