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5" r:id="rId10"/>
    <p:sldId id="274" r:id="rId11"/>
    <p:sldId id="277" r:id="rId12"/>
    <p:sldId id="273" r:id="rId13"/>
    <p:sldId id="278" r:id="rId14"/>
    <p:sldId id="264" r:id="rId15"/>
    <p:sldId id="270" r:id="rId16"/>
    <p:sldId id="271" r:id="rId17"/>
    <p:sldId id="265" r:id="rId18"/>
    <p:sldId id="268" r:id="rId19"/>
    <p:sldId id="269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88" r:id="rId28"/>
    <p:sldId id="286" r:id="rId29"/>
    <p:sldId id="287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9F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31AE-56C3-4D3A-9474-0071D4786E2E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AF9B-D7E6-4C79-99AE-C73581ECF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AF9B-D7E6-4C79-99AE-C73581ECF8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5D1B4-12A4-4F87-8239-1F1C5640EFF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0B65-8EBD-4E16-A804-7B3FD3500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10.m4a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11.m4a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12.m4a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19.m4a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0.m4a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1.m4a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2.m4a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3.m4a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4.m4a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5.m4a" TargetMode="Externa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6.m4a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7.m4a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8.m4a" TargetMode="Externa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29.m4a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3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30.m4a" TargetMode="Externa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31.m4a" TargetMode="Externa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32.m4a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4.m4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8.m4a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wner\Downloads\9.m4a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 template with happy children — Stock Vector © interactimages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1143000"/>
            <a:ext cx="6553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C Junior Typing" pitchFamily="2" charset="0"/>
              </a:rPr>
              <a:t>Dear Grade 2 Parents and Learners,</a:t>
            </a:r>
          </a:p>
          <a:p>
            <a:endParaRPr lang="en-US" dirty="0">
              <a:latin typeface="ABC Junior Typ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Kids Alphabet" pitchFamily="2" charset="0"/>
              </a:rPr>
              <a:t>Welcome to Afrikaans at home</a:t>
            </a:r>
            <a:r>
              <a:rPr lang="en-US" sz="2500" dirty="0">
                <a:latin typeface="ABC Junior Typing" pitchFamily="2" charset="0"/>
              </a:rPr>
              <a:t>:</a:t>
            </a:r>
            <a:r>
              <a:rPr lang="en-US" sz="2500" dirty="0">
                <a:latin typeface="Kids Alphabet" pitchFamily="2" charset="0"/>
              </a:rPr>
              <a:t> Week </a:t>
            </a:r>
            <a:r>
              <a:rPr lang="en-US" sz="2500" dirty="0">
                <a:latin typeface="+mj-lt"/>
              </a:rPr>
              <a:t>3</a:t>
            </a:r>
            <a:r>
              <a:rPr lang="en-US" sz="2500" dirty="0">
                <a:latin typeface="Kids Alphabet" pitchFamily="2" charset="0"/>
              </a:rPr>
              <a:t> </a:t>
            </a:r>
          </a:p>
          <a:p>
            <a:endParaRPr lang="en-US" dirty="0">
              <a:latin typeface="ABC Junior Typing" pitchFamily="2" charset="0"/>
            </a:endParaRPr>
          </a:p>
          <a:p>
            <a:r>
              <a:rPr lang="en-US" dirty="0">
                <a:latin typeface="ABC Junior Typing" pitchFamily="2" charset="0"/>
              </a:rPr>
              <a:t>The following document has the Afrikaans for this week. We will be doing Afrikaans on </a:t>
            </a:r>
            <a:r>
              <a:rPr lang="en-US" b="1" dirty="0">
                <a:latin typeface="ABC Junior Typing" pitchFamily="2" charset="0"/>
              </a:rPr>
              <a:t>Tuesdays and Thursdays. </a:t>
            </a:r>
          </a:p>
          <a:p>
            <a:endParaRPr lang="en-US" b="1" dirty="0">
              <a:latin typeface="ABC Junior Typing" pitchFamily="2" charset="0"/>
            </a:endParaRPr>
          </a:p>
          <a:p>
            <a:r>
              <a:rPr lang="en-US" dirty="0">
                <a:latin typeface="ABC Junior Typing" pitchFamily="2" charset="0"/>
              </a:rPr>
              <a:t>It is indicated at the top of each page on which day the work should be done. </a:t>
            </a:r>
          </a:p>
          <a:p>
            <a:endParaRPr lang="en-US" dirty="0">
              <a:latin typeface="ABC Junior Typing" pitchFamily="2" charset="0"/>
            </a:endParaRPr>
          </a:p>
          <a:p>
            <a:r>
              <a:rPr lang="en-US" dirty="0">
                <a:latin typeface="ABC Junior Typing" pitchFamily="2" charset="0"/>
              </a:rPr>
              <a:t>Please make sure that you turn the sound up so that you can hear the teacher.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"/>
            <a:ext cx="4724400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76702"/>
            <a:ext cx="4648199" cy="65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b="409"/>
          <a:stretch>
            <a:fillRect/>
          </a:stretch>
        </p:blipFill>
        <p:spPr bwMode="auto">
          <a:xfrm>
            <a:off x="2286000" y="2286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90800"/>
            <a:ext cx="7086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BC Junior Typing" pitchFamily="2" charset="0"/>
              </a:rPr>
              <a:t>Die </a:t>
            </a:r>
            <a:r>
              <a:rPr lang="en-US" sz="6600" dirty="0" err="1">
                <a:latin typeface="ABC Junior Typing" pitchFamily="2" charset="0"/>
              </a:rPr>
              <a:t>Einde</a:t>
            </a:r>
            <a:r>
              <a:rPr lang="en-US" sz="6600" dirty="0">
                <a:latin typeface="ABC Junior Typing" pitchFamily="2" charset="0"/>
              </a:rPr>
              <a:t>!</a:t>
            </a:r>
          </a:p>
          <a:p>
            <a:pPr algn="ctr"/>
            <a:endParaRPr lang="en-US" sz="6600" dirty="0">
              <a:latin typeface="ABC Junior Typing" pitchFamily="2" charset="0"/>
            </a:endParaRPr>
          </a:p>
          <a:p>
            <a:pPr algn="ctr"/>
            <a:r>
              <a:rPr lang="en-US" sz="4000" dirty="0" err="1">
                <a:latin typeface="ABC Junior Typing" pitchFamily="2" charset="0"/>
              </a:rPr>
              <a:t>Sien</a:t>
            </a:r>
            <a:r>
              <a:rPr lang="en-US" sz="4000" dirty="0">
                <a:latin typeface="ABC Junior Typing" pitchFamily="2" charset="0"/>
              </a:rPr>
              <a:t> </a:t>
            </a:r>
            <a:r>
              <a:rPr lang="en-US" sz="4000" dirty="0" err="1">
                <a:latin typeface="ABC Junior Typing" pitchFamily="2" charset="0"/>
              </a:rPr>
              <a:t>jou</a:t>
            </a:r>
            <a:r>
              <a:rPr lang="en-US" sz="4000" dirty="0">
                <a:latin typeface="ABC Junior Typing" pitchFamily="2" charset="0"/>
              </a:rPr>
              <a:t> </a:t>
            </a:r>
            <a:r>
              <a:rPr lang="en-US" sz="4000" dirty="0" err="1">
                <a:latin typeface="ABC Junior Typing" pitchFamily="2" charset="0"/>
              </a:rPr>
              <a:t>Donderdag</a:t>
            </a:r>
            <a:endParaRPr lang="en-US" sz="4000" dirty="0">
              <a:latin typeface="ABC Junior Typing" pitchFamily="2" charset="0"/>
            </a:endParaRPr>
          </a:p>
          <a:p>
            <a:pPr algn="ctr"/>
            <a:r>
              <a:rPr lang="en-US" sz="4000" dirty="0">
                <a:latin typeface="ABC Junior Typing" pitchFamily="2" charset="0"/>
              </a:rPr>
              <a:t>(See you Thursday)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665480"/>
          <a:ext cx="8839200" cy="6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Acrobat Document" r:id="rId3" imgW="8019048" imgH="5668166" progId="Acrobat.Document.DC">
                  <p:embed/>
                </p:oleObj>
              </mc:Choice>
              <mc:Fallback>
                <p:oleObj name="Acrobat Document" r:id="rId3" imgW="8019048" imgH="5668166" progId="Acrobat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65480"/>
                        <a:ext cx="8839200" cy="604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1010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BC Junior Typing" pitchFamily="2" charset="0"/>
              </a:rPr>
              <a:t>Donderdag</a:t>
            </a:r>
            <a:r>
              <a:rPr lang="en-US" sz="3200" dirty="0">
                <a:latin typeface="ABC Junior Typing" pitchFamily="2" charset="0"/>
              </a:rPr>
              <a:t> (Thursday)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Donderdag</a:t>
            </a:r>
            <a:r>
              <a:rPr lang="en-US" sz="2400" dirty="0">
                <a:latin typeface="ABC Junior Typing" pitchFamily="2" charset="0"/>
              </a:rPr>
              <a:t> (Thursday)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stoel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6386" name="Picture 2" descr="50,377 Cartoon Chairs Stock Vector Illustration And Royalty Free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6" t="3556" b="7556"/>
          <a:stretch>
            <a:fillRect/>
          </a:stretch>
        </p:blipFill>
        <p:spPr bwMode="auto">
          <a:xfrm>
            <a:off x="304800" y="762000"/>
            <a:ext cx="1861947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tafel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01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bord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bordkryt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C Junior Typing" pitchFamily="2" charset="0"/>
              </a:rPr>
              <a:t>bank </a:t>
            </a:r>
          </a:p>
        </p:txBody>
      </p:sp>
      <p:pic>
        <p:nvPicPr>
          <p:cNvPr id="16388" name="Picture 4" descr="School Table - View Specifications &amp; Details of School Tables by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066800"/>
            <a:ext cx="1905000" cy="1905000"/>
          </a:xfrm>
          <a:prstGeom prst="rect">
            <a:avLst/>
          </a:prstGeom>
          <a:noFill/>
        </p:spPr>
      </p:pic>
      <p:pic>
        <p:nvPicPr>
          <p:cNvPr id="16390" name="Picture 6" descr="School desk vintage vector stock vector. Illustration of empty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12500"/>
          <a:stretch>
            <a:fillRect/>
          </a:stretch>
        </p:blipFill>
        <p:spPr bwMode="auto">
          <a:xfrm>
            <a:off x="6477000" y="990600"/>
            <a:ext cx="1600200" cy="1866900"/>
          </a:xfrm>
          <a:prstGeom prst="rect">
            <a:avLst/>
          </a:prstGeom>
          <a:noFill/>
        </p:spPr>
      </p:pic>
      <p:pic>
        <p:nvPicPr>
          <p:cNvPr id="16396" name="Picture 12" descr="Blackboard in classroom clipart - Clip Art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3581400" cy="1867644"/>
          </a:xfrm>
          <a:prstGeom prst="rect">
            <a:avLst/>
          </a:prstGeom>
          <a:noFill/>
        </p:spPr>
      </p:pic>
      <p:pic>
        <p:nvPicPr>
          <p:cNvPr id="16400" name="Picture 16" descr="Library of bucket of sidewalk chalk vector black and white download black  and white png files ►►► Clipart Art 2019"/>
          <p:cNvPicPr>
            <a:picLocks noChangeAspect="1" noChangeArrowheads="1"/>
          </p:cNvPicPr>
          <p:nvPr/>
        </p:nvPicPr>
        <p:blipFill>
          <a:blip r:embed="rId6" cstate="print"/>
          <a:srcRect b="4762"/>
          <a:stretch>
            <a:fillRect/>
          </a:stretch>
        </p:blipFill>
        <p:spPr bwMode="auto">
          <a:xfrm>
            <a:off x="5410200" y="4038600"/>
            <a:ext cx="2590800" cy="185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potlood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C Junior Typing" pitchFamily="2" charset="0"/>
              </a:rPr>
              <a:t>pen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7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stoel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boek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liniaal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skooltas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3" name="Picture 10" descr="Classroom Procedures, Schedule, &amp; Roster | Blog Detai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471" r="10572" b="5479"/>
          <a:stretch>
            <a:fillRect/>
          </a:stretch>
        </p:blipFill>
        <p:spPr bwMode="auto">
          <a:xfrm>
            <a:off x="152400" y="990600"/>
            <a:ext cx="1447800" cy="1752601"/>
          </a:xfrm>
          <a:prstGeom prst="rect">
            <a:avLst/>
          </a:prstGeom>
          <a:noFill/>
        </p:spPr>
      </p:pic>
      <p:pic>
        <p:nvPicPr>
          <p:cNvPr id="14" name="Picture 8" descr="Download Book Clipart Story Time - Story Book Picture Book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1981200" cy="1981200"/>
          </a:xfrm>
          <a:prstGeom prst="rect">
            <a:avLst/>
          </a:prstGeom>
          <a:noFill/>
        </p:spPr>
      </p:pic>
      <p:pic>
        <p:nvPicPr>
          <p:cNvPr id="18436" name="Picture 4" descr="Pen Red White Images, Stock Photos &amp; Vectors | Shutter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</a:blip>
          <a:srcRect t="31429" b="40000"/>
          <a:stretch>
            <a:fillRect/>
          </a:stretch>
        </p:blipFill>
        <p:spPr bwMode="auto">
          <a:xfrm rot="19460001">
            <a:off x="2665463" y="1703911"/>
            <a:ext cx="2925072" cy="674368"/>
          </a:xfrm>
          <a:prstGeom prst="rect">
            <a:avLst/>
          </a:prstGeom>
          <a:noFill/>
        </p:spPr>
      </p:pic>
      <p:pic>
        <p:nvPicPr>
          <p:cNvPr id="18438" name="Picture 6" descr="Ruler Transparent &amp; PNG Clipart Free Download - YW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33383">
            <a:off x="5156096" y="1749798"/>
            <a:ext cx="3867207" cy="602318"/>
          </a:xfrm>
          <a:prstGeom prst="rect">
            <a:avLst/>
          </a:prstGeom>
          <a:noFill/>
        </p:spPr>
      </p:pic>
      <p:pic>
        <p:nvPicPr>
          <p:cNvPr id="18440" name="Picture 8" descr="School Bag Stock Illustrations – 32,434 School Bag Stock ..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657600"/>
            <a:ext cx="2743200" cy="2743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papier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8444" name="Picture 12" descr="Ruled Sheet Of Notebook Paper Placed On Transparent Background ..."/>
          <p:cNvPicPr>
            <a:picLocks noChangeAspect="1" noChangeArrowheads="1"/>
          </p:cNvPicPr>
          <p:nvPr/>
        </p:nvPicPr>
        <p:blipFill>
          <a:blip r:embed="rId7" cstate="print"/>
          <a:srcRect l="15778" t="5335" r="15044" b="6068"/>
          <a:stretch>
            <a:fillRect/>
          </a:stretch>
        </p:blipFill>
        <p:spPr bwMode="auto">
          <a:xfrm rot="1068211">
            <a:off x="3389976" y="3922811"/>
            <a:ext cx="1546596" cy="19807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478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Donderdag</a:t>
            </a:r>
            <a:r>
              <a:rPr lang="en-US" sz="2400" dirty="0">
                <a:latin typeface="ABC Junior Typing" pitchFamily="2" charset="0"/>
              </a:rPr>
              <a:t> (Thursday)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BC Junior Typing" pitchFamily="2" charset="0"/>
              </a:rPr>
              <a:t>Choose the correct picture to match the sentence. Write down the complete sentence in your book. Use the slides to help you.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990600"/>
            <a:ext cx="6400800" cy="592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E.g</a:t>
            </a:r>
            <a:r>
              <a:rPr lang="en-US" sz="2200" dirty="0">
                <a:latin typeface="ABC Junior Typing" pitchFamily="2" charset="0"/>
              </a:rPr>
              <a:t>   </a:t>
            </a: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lees my... </a:t>
            </a:r>
            <a:r>
              <a:rPr lang="en-US" sz="2200" u="sng" dirty="0" err="1">
                <a:latin typeface="ABC Junior Typing" pitchFamily="2" charset="0"/>
              </a:rPr>
              <a:t>boek</a:t>
            </a:r>
            <a:r>
              <a:rPr lang="en-US" sz="2200" dirty="0">
                <a:latin typeface="ABC Junior Typing" pitchFamily="2" charset="0"/>
              </a:rPr>
              <a:t>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sit op die ____________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</a:t>
            </a:r>
            <a:r>
              <a:rPr lang="en-US" sz="2200" dirty="0" err="1">
                <a:latin typeface="ABC Junior Typing" pitchFamily="2" charset="0"/>
              </a:rPr>
              <a:t>skryf</a:t>
            </a:r>
            <a:r>
              <a:rPr lang="en-US" sz="2200" dirty="0">
                <a:latin typeface="ABC Junior Typing" pitchFamily="2" charset="0"/>
              </a:rPr>
              <a:t> met die ___________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trek ‘n </a:t>
            </a:r>
            <a:r>
              <a:rPr lang="en-US" sz="2200" dirty="0" err="1">
                <a:latin typeface="ABC Junior Typing" pitchFamily="2" charset="0"/>
              </a:rPr>
              <a:t>lyn</a:t>
            </a:r>
            <a:r>
              <a:rPr lang="en-US" sz="2200" dirty="0">
                <a:latin typeface="ABC Junior Typing" pitchFamily="2" charset="0"/>
              </a:rPr>
              <a:t> met my ___________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sit my </a:t>
            </a:r>
            <a:r>
              <a:rPr lang="en-US" sz="2200" dirty="0" err="1">
                <a:latin typeface="ABC Junior Typing" pitchFamily="2" charset="0"/>
              </a:rPr>
              <a:t>boek</a:t>
            </a:r>
            <a:r>
              <a:rPr lang="en-US" sz="2200" dirty="0">
                <a:latin typeface="ABC Junior Typing" pitchFamily="2" charset="0"/>
              </a:rPr>
              <a:t> in my ___________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</a:t>
            </a:r>
            <a:r>
              <a:rPr lang="en-US" sz="2200" dirty="0" err="1">
                <a:latin typeface="ABC Junior Typing" pitchFamily="2" charset="0"/>
              </a:rPr>
              <a:t>skryf</a:t>
            </a:r>
            <a:r>
              <a:rPr lang="en-US" sz="2200" dirty="0">
                <a:latin typeface="ABC Junior Typing" pitchFamily="2" charset="0"/>
              </a:rPr>
              <a:t> op die </a:t>
            </a:r>
            <a:r>
              <a:rPr lang="en-US" sz="2200" dirty="0" err="1">
                <a:latin typeface="ABC Junior Typing" pitchFamily="2" charset="0"/>
              </a:rPr>
              <a:t>bord</a:t>
            </a:r>
            <a:r>
              <a:rPr lang="en-US" sz="2200" dirty="0">
                <a:latin typeface="ABC Junior Typing" pitchFamily="2" charset="0"/>
              </a:rPr>
              <a:t> met ___________ .</a:t>
            </a:r>
          </a:p>
          <a:p>
            <a:pPr>
              <a:lnSpc>
                <a:spcPts val="3500"/>
              </a:lnSpc>
            </a:pPr>
            <a:endParaRPr lang="en-US" sz="2200" dirty="0">
              <a:latin typeface="ABC Junior Typing" pitchFamily="2" charset="0"/>
            </a:endParaRPr>
          </a:p>
          <a:p>
            <a:pPr>
              <a:lnSpc>
                <a:spcPts val="3500"/>
              </a:lnSpc>
            </a:pPr>
            <a:r>
              <a:rPr lang="en-US" sz="2200" dirty="0" err="1">
                <a:latin typeface="ABC Junior Typing" pitchFamily="2" charset="0"/>
              </a:rPr>
              <a:t>Ek</a:t>
            </a:r>
            <a:r>
              <a:rPr lang="en-US" sz="2200" dirty="0">
                <a:latin typeface="ABC Junior Typing" pitchFamily="2" charset="0"/>
              </a:rPr>
              <a:t> </a:t>
            </a:r>
            <a:r>
              <a:rPr lang="en-US" sz="2200" dirty="0" err="1">
                <a:latin typeface="ABC Junior Typing" pitchFamily="2" charset="0"/>
              </a:rPr>
              <a:t>teken</a:t>
            </a:r>
            <a:r>
              <a:rPr lang="en-US" sz="2200" dirty="0">
                <a:latin typeface="ABC Junior Typing" pitchFamily="2" charset="0"/>
              </a:rPr>
              <a:t> met my ______________ .</a:t>
            </a:r>
          </a:p>
        </p:txBody>
      </p:sp>
      <p:pic>
        <p:nvPicPr>
          <p:cNvPr id="6" name="Picture 6" descr="Black and white pencil with eraser clip art | Clip art, Pencil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838200" cy="685800"/>
          </a:xfrm>
          <a:prstGeom prst="rect">
            <a:avLst/>
          </a:prstGeom>
          <a:noFill/>
        </p:spPr>
      </p:pic>
      <p:pic>
        <p:nvPicPr>
          <p:cNvPr id="7" name="Picture 10" descr="Free Blank Book Cover Template Book Report Reading Clip Art | Book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67" t="8058" r="9333" b="9065"/>
          <a:stretch>
            <a:fillRect/>
          </a:stretch>
        </p:blipFill>
        <p:spPr bwMode="auto">
          <a:xfrm>
            <a:off x="1371600" y="914400"/>
            <a:ext cx="914400" cy="731520"/>
          </a:xfrm>
          <a:prstGeom prst="rect">
            <a:avLst/>
          </a:prstGeom>
          <a:noFill/>
        </p:spPr>
      </p:pic>
      <p:pic>
        <p:nvPicPr>
          <p:cNvPr id="8" name="Picture 4" descr="Chair Clipart Out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44" t="4839" r="24119" b="12903"/>
          <a:stretch>
            <a:fillRect/>
          </a:stretch>
        </p:blipFill>
        <p:spPr bwMode="auto">
          <a:xfrm>
            <a:off x="304800" y="1676400"/>
            <a:ext cx="537882" cy="914400"/>
          </a:xfrm>
          <a:prstGeom prst="rect">
            <a:avLst/>
          </a:prstGeom>
          <a:noFill/>
        </p:spPr>
      </p:pic>
      <p:pic>
        <p:nvPicPr>
          <p:cNvPr id="9" name="Picture 16" descr="Free Black And White School Bags, Download Free Clip Art, Free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18" r="13693"/>
          <a:stretch>
            <a:fillRect/>
          </a:stretch>
        </p:blipFill>
        <p:spPr bwMode="auto">
          <a:xfrm>
            <a:off x="1447800" y="1676400"/>
            <a:ext cx="609600" cy="866987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295400" y="8382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 descr="4570book | HD |ULTRA | Ballpen Clipart Black And White Tree Pack #53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5" b="13847"/>
          <a:stretch>
            <a:fillRect/>
          </a:stretch>
        </p:blipFill>
        <p:spPr bwMode="auto">
          <a:xfrm>
            <a:off x="228600" y="2667000"/>
            <a:ext cx="902368" cy="762000"/>
          </a:xfrm>
          <a:prstGeom prst="rect">
            <a:avLst/>
          </a:prstGeom>
          <a:noFill/>
        </p:spPr>
      </p:pic>
      <p:pic>
        <p:nvPicPr>
          <p:cNvPr id="12" name="Picture 14" descr="28+ Collection Of Paper Clipart Black And White | High Quality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90800"/>
            <a:ext cx="762000" cy="751840"/>
          </a:xfrm>
          <a:prstGeom prst="rect">
            <a:avLst/>
          </a:prstGeom>
          <a:noFill/>
        </p:spPr>
      </p:pic>
      <p:pic>
        <p:nvPicPr>
          <p:cNvPr id="13" name="Picture 8" descr="Library of 1 4 in ruler clip art library black and white png files ...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4077">
            <a:off x="355653" y="3366870"/>
            <a:ext cx="609600" cy="938273"/>
          </a:xfrm>
          <a:prstGeom prst="rect">
            <a:avLst/>
          </a:prstGeom>
          <a:noFill/>
        </p:spPr>
      </p:pic>
      <p:pic>
        <p:nvPicPr>
          <p:cNvPr id="14" name="Picture 4" descr="Chair Clipart Out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44" t="4839" r="24119" b="12903"/>
          <a:stretch>
            <a:fillRect/>
          </a:stretch>
        </p:blipFill>
        <p:spPr bwMode="auto">
          <a:xfrm>
            <a:off x="1524000" y="3429000"/>
            <a:ext cx="537882" cy="914400"/>
          </a:xfrm>
          <a:prstGeom prst="rect">
            <a:avLst/>
          </a:prstGeom>
          <a:noFill/>
        </p:spPr>
      </p:pic>
      <p:pic>
        <p:nvPicPr>
          <p:cNvPr id="15" name="Picture 4" descr="Chair Clipart Out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44" t="4839" r="24119" b="12903"/>
          <a:stretch>
            <a:fillRect/>
          </a:stretch>
        </p:blipFill>
        <p:spPr bwMode="auto">
          <a:xfrm>
            <a:off x="228600" y="4191000"/>
            <a:ext cx="537882" cy="914400"/>
          </a:xfrm>
          <a:prstGeom prst="rect">
            <a:avLst/>
          </a:prstGeom>
          <a:noFill/>
        </p:spPr>
      </p:pic>
      <p:pic>
        <p:nvPicPr>
          <p:cNvPr id="16" name="Picture 16" descr="Free Black And White School Bags, Download Free Clip Art, Free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18" r="13693"/>
          <a:stretch>
            <a:fillRect/>
          </a:stretch>
        </p:blipFill>
        <p:spPr bwMode="auto">
          <a:xfrm>
            <a:off x="1524000" y="4267200"/>
            <a:ext cx="609600" cy="866987"/>
          </a:xfrm>
          <a:prstGeom prst="rect">
            <a:avLst/>
          </a:prstGeom>
          <a:noFill/>
        </p:spPr>
      </p:pic>
      <p:pic>
        <p:nvPicPr>
          <p:cNvPr id="17" name="Picture 14" descr="28+ Collection Of Paper Clipart Black And White | High Quality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181600"/>
            <a:ext cx="762000" cy="751840"/>
          </a:xfrm>
          <a:prstGeom prst="rect">
            <a:avLst/>
          </a:prstGeom>
          <a:noFill/>
        </p:spPr>
      </p:pic>
      <p:pic>
        <p:nvPicPr>
          <p:cNvPr id="18" name="Picture 18" descr="Chalk+sticks Stock Vectors, Images &amp; Vector Art | Shutterstoc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14"/>
          <a:stretch>
            <a:fillRect/>
          </a:stretch>
        </p:blipFill>
        <p:spPr bwMode="auto">
          <a:xfrm>
            <a:off x="1371600" y="5257800"/>
            <a:ext cx="919595" cy="685800"/>
          </a:xfrm>
          <a:prstGeom prst="rect">
            <a:avLst/>
          </a:prstGeom>
          <a:noFill/>
        </p:spPr>
      </p:pic>
      <p:pic>
        <p:nvPicPr>
          <p:cNvPr id="19" name="Picture 10" descr="Free Blank Book Cover Template Book Report Reading Clip Art | Book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67" t="8058" r="9333" b="9065"/>
          <a:stretch>
            <a:fillRect/>
          </a:stretch>
        </p:blipFill>
        <p:spPr bwMode="auto">
          <a:xfrm>
            <a:off x="228600" y="6126480"/>
            <a:ext cx="914400" cy="731520"/>
          </a:xfrm>
          <a:prstGeom prst="rect">
            <a:avLst/>
          </a:prstGeom>
          <a:noFill/>
        </p:spPr>
      </p:pic>
      <p:pic>
        <p:nvPicPr>
          <p:cNvPr id="20" name="Picture 6" descr="Black and white pencil with eraser clip art | Clip art, Pencil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6096000"/>
            <a:ext cx="931333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Donderdag</a:t>
            </a:r>
            <a:r>
              <a:rPr lang="en-US" sz="2400" dirty="0">
                <a:latin typeface="ABC Junior Typing" pitchFamily="2" charset="0"/>
              </a:rPr>
              <a:t> (Thursday)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C Junior Typing" pitchFamily="2" charset="0"/>
              </a:rPr>
              <a:t>Choose 5 objects that we get in the classroom and make your own sentences.</a:t>
            </a: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- </a:t>
            </a:r>
            <a:r>
              <a:rPr lang="en-US" sz="2400" dirty="0" err="1">
                <a:latin typeface="ABC Junior Typing" pitchFamily="2" charset="0"/>
              </a:rPr>
              <a:t>E.g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Ek</a:t>
            </a:r>
            <a:r>
              <a:rPr lang="en-US" sz="2400" dirty="0">
                <a:latin typeface="ABC Junior Typing" pitchFamily="2" charset="0"/>
              </a:rPr>
              <a:t> sit by my </a:t>
            </a:r>
            <a:r>
              <a:rPr lang="en-US" sz="2400" dirty="0" err="1">
                <a:latin typeface="ABC Junior Typing" pitchFamily="2" charset="0"/>
              </a:rPr>
              <a:t>tafel</a:t>
            </a:r>
            <a:r>
              <a:rPr lang="en-US" sz="2400" dirty="0">
                <a:latin typeface="ABC Junior Typing" pitchFamily="2" charset="0"/>
              </a:rPr>
              <a:t>. </a:t>
            </a:r>
          </a:p>
        </p:txBody>
      </p:sp>
      <p:pic>
        <p:nvPicPr>
          <p:cNvPr id="21506" name="Picture 2" descr="Students Learning Table - Free vector graphic on Pixaba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9" t="3233" r="3760" b="4086"/>
          <a:stretch>
            <a:fillRect/>
          </a:stretch>
        </p:blipFill>
        <p:spPr bwMode="auto">
          <a:xfrm>
            <a:off x="3200400" y="1828800"/>
            <a:ext cx="4343400" cy="472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75264"/>
            <a:ext cx="3852863" cy="386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C Junior Typing" pitchFamily="2" charset="0"/>
              </a:rPr>
              <a:t>Lees </a:t>
            </a:r>
            <a:r>
              <a:rPr lang="en-US" sz="3600" dirty="0" err="1">
                <a:latin typeface="ABC Junior Typing" pitchFamily="2" charset="0"/>
              </a:rPr>
              <a:t>tyd</a:t>
            </a:r>
            <a:r>
              <a:rPr lang="en-US" sz="3600" dirty="0">
                <a:latin typeface="ABC Junior Typing" pitchFamily="2" charset="0"/>
              </a:rPr>
              <a:t>!</a:t>
            </a:r>
          </a:p>
          <a:p>
            <a:pPr algn="ctr"/>
            <a:endParaRPr lang="en-US" sz="3600" dirty="0">
              <a:latin typeface="ABC Junior Typing" pitchFamily="2" charset="0"/>
            </a:endParaRPr>
          </a:p>
          <a:p>
            <a:pPr algn="ctr"/>
            <a:r>
              <a:rPr lang="en-US" sz="3600" dirty="0" err="1">
                <a:latin typeface="ABC Junior Typing" pitchFamily="2" charset="0"/>
              </a:rPr>
              <a:t>Danie</a:t>
            </a:r>
            <a:r>
              <a:rPr lang="en-US" sz="3600" dirty="0">
                <a:latin typeface="ABC Junior Typing" pitchFamily="2" charset="0"/>
              </a:rPr>
              <a:t> se </a:t>
            </a:r>
            <a:r>
              <a:rPr lang="en-US" sz="3600" dirty="0" err="1">
                <a:latin typeface="ABC Junior Typing" pitchFamily="2" charset="0"/>
              </a:rPr>
              <a:t>slegte</a:t>
            </a:r>
            <a:r>
              <a:rPr lang="en-US" sz="3600" dirty="0">
                <a:latin typeface="ABC Junior Typing" pitchFamily="2" charset="0"/>
              </a:rPr>
              <a:t> week</a:t>
            </a:r>
          </a:p>
        </p:txBody>
      </p:sp>
      <p:pic>
        <p:nvPicPr>
          <p:cNvPr id="4" name="1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School Classrooms, School Clipart, Classrooms, Goldfis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20001" cy="5345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1524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C Junior Typing" pitchFamily="2" charset="0"/>
              </a:rPr>
              <a:t> </a:t>
            </a:r>
            <a:r>
              <a:rPr lang="en-US" sz="5000" dirty="0">
                <a:latin typeface="ABC Junior Typing" pitchFamily="2" charset="0"/>
              </a:rPr>
              <a:t>In die </a:t>
            </a:r>
            <a:r>
              <a:rPr lang="en-US" sz="5000" dirty="0" err="1">
                <a:latin typeface="ABC Junior Typing" pitchFamily="2" charset="0"/>
              </a:rPr>
              <a:t>klaskamer</a:t>
            </a:r>
            <a:r>
              <a:rPr lang="en-US" sz="5000" dirty="0">
                <a:latin typeface="ABC Junior Typing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572000" cy="65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4722"/>
            <a:ext cx="4648200" cy="66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0719" y="1143000"/>
            <a:ext cx="58631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6680"/>
            <a:ext cx="4572000" cy="6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152400"/>
            <a:ext cx="520995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"/>
            <a:ext cx="4572000" cy="6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4496" y="1676400"/>
            <a:ext cx="570815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6149"/>
            <a:ext cx="4571999" cy="660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866011"/>
            <a:ext cx="4572000" cy="48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5313"/>
            <a:ext cx="4572000" cy="66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Dinsdag</a:t>
            </a:r>
            <a:r>
              <a:rPr lang="en-US" sz="2400" dirty="0">
                <a:latin typeface="ABC Junior Typing" pitchFamily="2" charset="0"/>
              </a:rPr>
              <a:t> (Tuesday)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stoel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6386" name="Picture 2" descr="50,377 Cartoon Chairs Stock Vector Illustration And Royalty Free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6" t="3556" b="7556"/>
          <a:stretch>
            <a:fillRect/>
          </a:stretch>
        </p:blipFill>
        <p:spPr bwMode="auto">
          <a:xfrm>
            <a:off x="304800" y="762000"/>
            <a:ext cx="1861947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tafel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01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bord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bordkryt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C Junior Typing" pitchFamily="2" charset="0"/>
              </a:rPr>
              <a:t>bank </a:t>
            </a:r>
          </a:p>
        </p:txBody>
      </p:sp>
      <p:pic>
        <p:nvPicPr>
          <p:cNvPr id="16388" name="Picture 4" descr="School Table - View Specifications &amp; Details of School Tables by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066800"/>
            <a:ext cx="1905000" cy="1905000"/>
          </a:xfrm>
          <a:prstGeom prst="rect">
            <a:avLst/>
          </a:prstGeom>
          <a:noFill/>
        </p:spPr>
      </p:pic>
      <p:pic>
        <p:nvPicPr>
          <p:cNvPr id="16390" name="Picture 6" descr="School desk vintage vector stock vector. Illustration of empty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12500"/>
          <a:stretch>
            <a:fillRect/>
          </a:stretch>
        </p:blipFill>
        <p:spPr bwMode="auto">
          <a:xfrm>
            <a:off x="6477000" y="990600"/>
            <a:ext cx="1600200" cy="1866900"/>
          </a:xfrm>
          <a:prstGeom prst="rect">
            <a:avLst/>
          </a:prstGeom>
          <a:noFill/>
        </p:spPr>
      </p:pic>
      <p:pic>
        <p:nvPicPr>
          <p:cNvPr id="16396" name="Picture 12" descr="Blackboard in classroom clipart - Clip Art Libr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62400"/>
            <a:ext cx="3581400" cy="1867644"/>
          </a:xfrm>
          <a:prstGeom prst="rect">
            <a:avLst/>
          </a:prstGeom>
          <a:noFill/>
        </p:spPr>
      </p:pic>
      <p:pic>
        <p:nvPicPr>
          <p:cNvPr id="16400" name="Picture 16" descr="Library of bucket of sidewalk chalk vector black and white download black  and white png files ►►► Clipart Art 2019"/>
          <p:cNvPicPr>
            <a:picLocks noChangeAspect="1" noChangeArrowheads="1"/>
          </p:cNvPicPr>
          <p:nvPr/>
        </p:nvPicPr>
        <p:blipFill>
          <a:blip r:embed="rId7" cstate="print"/>
          <a:srcRect b="4762"/>
          <a:stretch>
            <a:fillRect/>
          </a:stretch>
        </p:blipFill>
        <p:spPr bwMode="auto">
          <a:xfrm>
            <a:off x="5410200" y="4038600"/>
            <a:ext cx="2590800" cy="1850572"/>
          </a:xfrm>
          <a:prstGeom prst="rect">
            <a:avLst/>
          </a:prstGeom>
          <a:noFill/>
        </p:spPr>
      </p:pic>
      <p:pic>
        <p:nvPicPr>
          <p:cNvPr id="13" name="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43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1430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6212"/>
            <a:ext cx="4495800" cy="655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4495800" cy="651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Dinsdag</a:t>
            </a:r>
            <a:r>
              <a:rPr lang="en-US" sz="2400" dirty="0">
                <a:latin typeface="ABC Junior Typing" pitchFamily="2" charset="0"/>
              </a:rPr>
              <a:t> (Tuesday)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potlood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C Junior Typing" pitchFamily="2" charset="0"/>
              </a:rPr>
              <a:t>pen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7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stoel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boek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liniaal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skooltas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3" name="Picture 10" descr="Classroom Procedures, Schedule, &amp; Roster | Blog Detail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471" r="10572" b="5479"/>
          <a:stretch>
            <a:fillRect/>
          </a:stretch>
        </p:blipFill>
        <p:spPr bwMode="auto">
          <a:xfrm>
            <a:off x="152400" y="990600"/>
            <a:ext cx="1447800" cy="1752601"/>
          </a:xfrm>
          <a:prstGeom prst="rect">
            <a:avLst/>
          </a:prstGeom>
          <a:noFill/>
        </p:spPr>
      </p:pic>
      <p:pic>
        <p:nvPicPr>
          <p:cNvPr id="14" name="Picture 8" descr="Download Book Clipart Story Time - Story Book Picture Book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1981200" cy="1981200"/>
          </a:xfrm>
          <a:prstGeom prst="rect">
            <a:avLst/>
          </a:prstGeom>
          <a:noFill/>
        </p:spPr>
      </p:pic>
      <p:pic>
        <p:nvPicPr>
          <p:cNvPr id="18436" name="Picture 4" descr="Pen Red White Images, Stock Photos &amp; Vectors | Shutter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</a:blip>
          <a:srcRect t="31429" b="40000"/>
          <a:stretch>
            <a:fillRect/>
          </a:stretch>
        </p:blipFill>
        <p:spPr bwMode="auto">
          <a:xfrm rot="19460001">
            <a:off x="2665463" y="1703911"/>
            <a:ext cx="2925072" cy="674368"/>
          </a:xfrm>
          <a:prstGeom prst="rect">
            <a:avLst/>
          </a:prstGeom>
          <a:noFill/>
        </p:spPr>
      </p:pic>
      <p:pic>
        <p:nvPicPr>
          <p:cNvPr id="18438" name="Picture 6" descr="Ruler Transparent &amp; PNG Clipart Free Download - YW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33383">
            <a:off x="5156096" y="1749798"/>
            <a:ext cx="3867207" cy="602318"/>
          </a:xfrm>
          <a:prstGeom prst="rect">
            <a:avLst/>
          </a:prstGeom>
          <a:noFill/>
        </p:spPr>
      </p:pic>
      <p:pic>
        <p:nvPicPr>
          <p:cNvPr id="18440" name="Picture 8" descr="School Bag Stock Illustrations – 32,434 School Bag Stock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657600"/>
            <a:ext cx="2743200" cy="2743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papier</a:t>
            </a:r>
            <a:r>
              <a:rPr lang="en-US" sz="2400" dirty="0">
                <a:latin typeface="ABC Junior Typing" pitchFamily="2" charset="0"/>
              </a:rPr>
              <a:t> </a:t>
            </a:r>
          </a:p>
        </p:txBody>
      </p:sp>
      <p:pic>
        <p:nvPicPr>
          <p:cNvPr id="18444" name="Picture 12" descr="Ruled Sheet Of Notebook Paper Placed On Transparent Background ..."/>
          <p:cNvPicPr>
            <a:picLocks noChangeAspect="1" noChangeArrowheads="1"/>
          </p:cNvPicPr>
          <p:nvPr/>
        </p:nvPicPr>
        <p:blipFill>
          <a:blip r:embed="rId8" cstate="print"/>
          <a:srcRect l="15778" t="5335" r="15044" b="6068"/>
          <a:stretch>
            <a:fillRect/>
          </a:stretch>
        </p:blipFill>
        <p:spPr bwMode="auto">
          <a:xfrm rot="1068211">
            <a:off x="3389976" y="3922811"/>
            <a:ext cx="1546596" cy="1980728"/>
          </a:xfrm>
          <a:prstGeom prst="rect">
            <a:avLst/>
          </a:prstGeom>
          <a:noFill/>
        </p:spPr>
      </p:pic>
      <p:pic>
        <p:nvPicPr>
          <p:cNvPr id="17" name="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181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BC Junior Typing" pitchFamily="2" charset="0"/>
              </a:rPr>
              <a:t>Dinsdag</a:t>
            </a:r>
            <a:r>
              <a:rPr lang="en-US" sz="2400" dirty="0">
                <a:latin typeface="ABC Junior Typing" pitchFamily="2" charset="0"/>
              </a:rPr>
              <a:t> (Tuesday)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762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BC Junior Typing" pitchFamily="2" charset="0"/>
              </a:rPr>
              <a:t>Fill in the words below, or write the English word in your book and then write the matching Afrikaans word next to it. </a:t>
            </a:r>
          </a:p>
        </p:txBody>
      </p:sp>
      <p:sp>
        <p:nvSpPr>
          <p:cNvPr id="17410" name="AutoShape 2" descr="https://mail.google.com/mail/u/0?ui=2&amp;ik=b5abfd573d&amp;attid=0.1.1&amp;permmsgid=msg-f:1665221590128921448&amp;th=171c0e36a7f20b68&amp;view=fimg&amp;sz=s0-l75-ft&amp;attbid=ANGjdJ-b136wyvZED2fgabYG7fT8pil2QWdgpa5zNHmjcUT9HpDt6QdRzryCpDtLcKmGWID-A0POIZtYqcOBCHlGCS9vn8oXnxG5joXf5hxsNGR-Zq33w5J0tyiIBd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1600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524000"/>
            <a:ext cx="8534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boek</a:t>
            </a:r>
            <a:r>
              <a:rPr lang="en-US" sz="2400" dirty="0">
                <a:latin typeface="ABC Junior Typing" pitchFamily="2" charset="0"/>
              </a:rPr>
              <a:t>           </a:t>
            </a:r>
            <a:r>
              <a:rPr lang="en-US" sz="2400" dirty="0" err="1">
                <a:latin typeface="ABC Junior Typing" pitchFamily="2" charset="0"/>
              </a:rPr>
              <a:t>potlood</a:t>
            </a:r>
            <a:r>
              <a:rPr lang="en-US" sz="2400" dirty="0">
                <a:latin typeface="ABC Junior Typing" pitchFamily="2" charset="0"/>
              </a:rPr>
              <a:t>               </a:t>
            </a:r>
            <a:r>
              <a:rPr lang="en-US" sz="2400" dirty="0" err="1">
                <a:latin typeface="ABC Junior Typing" pitchFamily="2" charset="0"/>
              </a:rPr>
              <a:t>papier</a:t>
            </a:r>
            <a:r>
              <a:rPr lang="en-US" sz="2400" dirty="0">
                <a:latin typeface="ABC Junior Typing" pitchFamily="2" charset="0"/>
              </a:rPr>
              <a:t>               </a:t>
            </a:r>
            <a:r>
              <a:rPr lang="en-US" sz="2400" dirty="0" err="1">
                <a:latin typeface="ABC Junior Typing" pitchFamily="2" charset="0"/>
              </a:rPr>
              <a:t>liniaal</a:t>
            </a:r>
            <a:endParaRPr lang="en-US" sz="2400" dirty="0">
              <a:latin typeface="ABC Junior Typing" pitchFamily="2" charset="0"/>
            </a:endParaRPr>
          </a:p>
          <a:p>
            <a:r>
              <a:rPr lang="en-US" sz="2400" dirty="0" err="1">
                <a:latin typeface="ABC Junior Typing" pitchFamily="2" charset="0"/>
              </a:rPr>
              <a:t>stoel</a:t>
            </a:r>
            <a:r>
              <a:rPr lang="en-US" sz="2400" dirty="0">
                <a:latin typeface="ABC Junior Typing" pitchFamily="2" charset="0"/>
              </a:rPr>
              <a:t>	         pen                  </a:t>
            </a:r>
            <a:r>
              <a:rPr lang="en-US" sz="2400" dirty="0" err="1">
                <a:latin typeface="ABC Junior Typing" pitchFamily="2" charset="0"/>
              </a:rPr>
              <a:t>bordkryt</a:t>
            </a:r>
            <a:r>
              <a:rPr lang="en-US" sz="2400" dirty="0">
                <a:latin typeface="ABC Junior Typing" pitchFamily="2" charset="0"/>
              </a:rPr>
              <a:t>          </a:t>
            </a:r>
            <a:r>
              <a:rPr lang="en-US" sz="2400" dirty="0" err="1">
                <a:latin typeface="ABC Junior Typing" pitchFamily="2" charset="0"/>
              </a:rPr>
              <a:t>skooltas</a:t>
            </a:r>
            <a:endParaRPr lang="en-US" sz="2400" dirty="0">
              <a:latin typeface="ABC Junior Typing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514600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chair - ________ 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pencil - ________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ruler - ________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book - _________</a:t>
            </a:r>
          </a:p>
        </p:txBody>
      </p:sp>
      <p:pic>
        <p:nvPicPr>
          <p:cNvPr id="17412" name="Picture 4" descr="Chair Clipart Outl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44" t="4839" r="24119" b="12903"/>
          <a:stretch>
            <a:fillRect/>
          </a:stretch>
        </p:blipFill>
        <p:spPr bwMode="auto">
          <a:xfrm>
            <a:off x="2971800" y="2514600"/>
            <a:ext cx="537882" cy="914400"/>
          </a:xfrm>
          <a:prstGeom prst="rect">
            <a:avLst/>
          </a:prstGeom>
          <a:noFill/>
        </p:spPr>
      </p:pic>
      <p:pic>
        <p:nvPicPr>
          <p:cNvPr id="17414" name="Picture 6" descr="Black and white pencil with eraser clip art | Clip art, Pencil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685800" cy="685800"/>
          </a:xfrm>
          <a:prstGeom prst="rect">
            <a:avLst/>
          </a:prstGeom>
          <a:noFill/>
        </p:spPr>
      </p:pic>
      <p:pic>
        <p:nvPicPr>
          <p:cNvPr id="17416" name="Picture 8" descr="Library of 1 4 in ruler clip art library black and white png files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4425">
            <a:off x="3012094" y="4520918"/>
            <a:ext cx="609600" cy="938273"/>
          </a:xfrm>
          <a:prstGeom prst="rect">
            <a:avLst/>
          </a:prstGeom>
          <a:noFill/>
        </p:spPr>
      </p:pic>
      <p:pic>
        <p:nvPicPr>
          <p:cNvPr id="17418" name="Picture 10" descr="Free Blank Book Cover Template Book Report Reading Clip Art | Book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67" t="8058" r="9333" b="9065"/>
          <a:stretch>
            <a:fillRect/>
          </a:stretch>
        </p:blipFill>
        <p:spPr bwMode="auto">
          <a:xfrm>
            <a:off x="2971800" y="5867400"/>
            <a:ext cx="914400" cy="73152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410200" y="2703016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pen - ________ 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paper - ________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bag - ________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chalk - _________</a:t>
            </a:r>
          </a:p>
        </p:txBody>
      </p:sp>
      <p:pic>
        <p:nvPicPr>
          <p:cNvPr id="17420" name="Picture 12" descr="4570book | HD |ULTRA | Ballpen Clipart Black And White Tree Pack #53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5" b="13847"/>
          <a:stretch>
            <a:fillRect/>
          </a:stretch>
        </p:blipFill>
        <p:spPr bwMode="auto">
          <a:xfrm>
            <a:off x="7924800" y="2819400"/>
            <a:ext cx="902368" cy="762000"/>
          </a:xfrm>
          <a:prstGeom prst="rect">
            <a:avLst/>
          </a:prstGeom>
          <a:noFill/>
        </p:spPr>
      </p:pic>
      <p:pic>
        <p:nvPicPr>
          <p:cNvPr id="17422" name="Picture 14" descr="28+ Collection Of Paper Clipart Black And White | High Quality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3810000"/>
            <a:ext cx="762000" cy="751840"/>
          </a:xfrm>
          <a:prstGeom prst="rect">
            <a:avLst/>
          </a:prstGeom>
          <a:noFill/>
        </p:spPr>
      </p:pic>
      <p:pic>
        <p:nvPicPr>
          <p:cNvPr id="17424" name="Picture 16" descr="Free Black And White School Bags, Download Free Clip Art, Free ...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18" r="13693"/>
          <a:stretch>
            <a:fillRect/>
          </a:stretch>
        </p:blipFill>
        <p:spPr bwMode="auto">
          <a:xfrm>
            <a:off x="8229600" y="4800600"/>
            <a:ext cx="609600" cy="866987"/>
          </a:xfrm>
          <a:prstGeom prst="rect">
            <a:avLst/>
          </a:prstGeom>
          <a:noFill/>
        </p:spPr>
      </p:pic>
      <p:pic>
        <p:nvPicPr>
          <p:cNvPr id="17426" name="Picture 18" descr="Chalk+sticks Stock Vectors, Images &amp; Vector Art | Shutterstoc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14"/>
          <a:stretch>
            <a:fillRect/>
          </a:stretch>
        </p:blipFill>
        <p:spPr bwMode="auto">
          <a:xfrm>
            <a:off x="8001000" y="5943600"/>
            <a:ext cx="919595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hool Classroom Clip Art Black And White"/>
          <p:cNvPicPr>
            <a:picLocks noChangeAspect="1" noChangeArrowheads="1"/>
          </p:cNvPicPr>
          <p:nvPr/>
        </p:nvPicPr>
        <p:blipFill>
          <a:blip r:embed="rId2" cstate="print"/>
          <a:srcRect b="9088"/>
          <a:stretch>
            <a:fillRect/>
          </a:stretch>
        </p:blipFill>
        <p:spPr bwMode="auto">
          <a:xfrm>
            <a:off x="609600" y="1524000"/>
            <a:ext cx="7509276" cy="5211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BC Junior Typing" pitchFamily="2" charset="0"/>
              </a:rPr>
              <a:t>Look at the picture.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BC Junior Typing" pitchFamily="2" charset="0"/>
              </a:rPr>
              <a:t>Read the sentences on the next slide and write them all down.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latin typeface="ABC Junior Typing" pitchFamily="2" charset="0"/>
              </a:rPr>
              <a:t>Underline the sentence that is true.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4578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BC Junior Typing" pitchFamily="2" charset="0"/>
              </a:rPr>
              <a:t>Frans</a:t>
            </a:r>
            <a:endParaRPr lang="en-US" sz="2000" dirty="0">
              <a:latin typeface="ABC Junior Typin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181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BC Junior Typing" pitchFamily="2" charset="0"/>
              </a:rPr>
              <a:t>Mandla</a:t>
            </a:r>
            <a:endParaRPr lang="en-US" sz="2000" dirty="0">
              <a:latin typeface="ABC Junior Typin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4578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BC Junior Typing" pitchFamily="2" charset="0"/>
              </a:rPr>
              <a:t>Thandi</a:t>
            </a:r>
            <a:endParaRPr lang="en-US" sz="2000" dirty="0">
              <a:latin typeface="ABC Junior Typin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257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BC Junior Typing" pitchFamily="2" charset="0"/>
              </a:rPr>
              <a:t>Lettie</a:t>
            </a:r>
            <a:endParaRPr lang="en-US" sz="2000" dirty="0">
              <a:latin typeface="ABC Junior Typing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86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C Junior Typing" pitchFamily="2" charset="0"/>
              </a:rPr>
              <a:t>Dinsdag</a:t>
            </a:r>
            <a:r>
              <a:rPr lang="en-US" sz="2400" dirty="0">
                <a:latin typeface="ABC Junior Typing" pitchFamily="2" charset="0"/>
              </a:rPr>
              <a:t> (Tuesday)</a:t>
            </a: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Example: </a:t>
            </a:r>
          </a:p>
          <a:p>
            <a:r>
              <a:rPr lang="en-US" sz="2400" dirty="0">
                <a:latin typeface="ABC Junior Typing" pitchFamily="2" charset="0"/>
              </a:rPr>
              <a:t>Die </a:t>
            </a:r>
            <a:r>
              <a:rPr lang="en-US" sz="2400" dirty="0" err="1">
                <a:latin typeface="ABC Junior Typing" pitchFamily="2" charset="0"/>
              </a:rPr>
              <a:t>kinders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staan</a:t>
            </a:r>
            <a:r>
              <a:rPr lang="en-US" sz="2400" dirty="0">
                <a:latin typeface="ABC Junior Typing" pitchFamily="2" charset="0"/>
              </a:rPr>
              <a:t>. </a:t>
            </a:r>
            <a:r>
              <a:rPr lang="en-US" sz="2400" u="sng" dirty="0">
                <a:latin typeface="ABC Junior Typing" pitchFamily="2" charset="0"/>
              </a:rPr>
              <a:t>Die </a:t>
            </a:r>
            <a:r>
              <a:rPr lang="en-US" sz="2400" u="sng" dirty="0" err="1">
                <a:latin typeface="ABC Junior Typing" pitchFamily="2" charset="0"/>
              </a:rPr>
              <a:t>kinders</a:t>
            </a:r>
            <a:r>
              <a:rPr lang="en-US" sz="2400" u="sng" dirty="0">
                <a:latin typeface="ABC Junior Typing" pitchFamily="2" charset="0"/>
              </a:rPr>
              <a:t> sit.</a:t>
            </a:r>
            <a:r>
              <a:rPr lang="en-US" u="sng" dirty="0"/>
              <a:t> 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sz="2400" dirty="0" err="1">
                <a:latin typeface="ABC Junior Typing" pitchFamily="2" charset="0"/>
              </a:rPr>
              <a:t>Lettie</a:t>
            </a:r>
            <a:r>
              <a:rPr lang="en-US" sz="2400" dirty="0">
                <a:latin typeface="ABC Junior Typing" pitchFamily="2" charset="0"/>
              </a:rPr>
              <a:t> is ‘n </a:t>
            </a:r>
            <a:r>
              <a:rPr lang="en-US" sz="2400" dirty="0" err="1">
                <a:latin typeface="ABC Junior Typing" pitchFamily="2" charset="0"/>
              </a:rPr>
              <a:t>meisie</a:t>
            </a:r>
            <a:r>
              <a:rPr lang="en-US" sz="2400" dirty="0">
                <a:latin typeface="ABC Junior Typing" pitchFamily="2" charset="0"/>
              </a:rPr>
              <a:t>.  </a:t>
            </a:r>
            <a:r>
              <a:rPr lang="en-US" sz="2400" dirty="0" err="1">
                <a:latin typeface="ABC Junior Typing" pitchFamily="2" charset="0"/>
              </a:rPr>
              <a:t>Lettie</a:t>
            </a:r>
            <a:r>
              <a:rPr lang="en-US" sz="2400" dirty="0">
                <a:latin typeface="ABC Junior Typing" pitchFamily="2" charset="0"/>
              </a:rPr>
              <a:t> is ‘n </a:t>
            </a:r>
            <a:r>
              <a:rPr lang="en-US" sz="2400" dirty="0" err="1">
                <a:latin typeface="ABC Junior Typing" pitchFamily="2" charset="0"/>
              </a:rPr>
              <a:t>seun</a:t>
            </a:r>
            <a:r>
              <a:rPr lang="en-US" sz="2400" dirty="0">
                <a:latin typeface="ABC Junior Typing" pitchFamily="2" charset="0"/>
              </a:rPr>
              <a:t>.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 err="1">
                <a:latin typeface="ABC Junior Typing" pitchFamily="2" charset="0"/>
              </a:rPr>
              <a:t>Frans</a:t>
            </a:r>
            <a:r>
              <a:rPr lang="en-US" sz="2400" dirty="0">
                <a:latin typeface="ABC Junior Typing" pitchFamily="2" charset="0"/>
              </a:rPr>
              <a:t> is ‘n </a:t>
            </a:r>
            <a:r>
              <a:rPr lang="en-US" sz="2400" dirty="0" err="1">
                <a:latin typeface="ABC Junior Typing" pitchFamily="2" charset="0"/>
              </a:rPr>
              <a:t>seun</a:t>
            </a:r>
            <a:r>
              <a:rPr lang="en-US" sz="2400" dirty="0">
                <a:latin typeface="ABC Junior Typing" pitchFamily="2" charset="0"/>
              </a:rPr>
              <a:t>. </a:t>
            </a:r>
            <a:r>
              <a:rPr lang="en-US" sz="2400" dirty="0" err="1">
                <a:latin typeface="ABC Junior Typing" pitchFamily="2" charset="0"/>
              </a:rPr>
              <a:t>Frans</a:t>
            </a:r>
            <a:r>
              <a:rPr lang="en-US" sz="2400" dirty="0">
                <a:latin typeface="ABC Junior Typing" pitchFamily="2" charset="0"/>
              </a:rPr>
              <a:t> is ‘n </a:t>
            </a:r>
            <a:r>
              <a:rPr lang="en-US" sz="2400" dirty="0" err="1">
                <a:latin typeface="ABC Junior Typing" pitchFamily="2" charset="0"/>
              </a:rPr>
              <a:t>meisie</a:t>
            </a:r>
            <a:r>
              <a:rPr lang="en-US" sz="2400" dirty="0">
                <a:latin typeface="ABC Junior Typing" pitchFamily="2" charset="0"/>
              </a:rPr>
              <a:t>. 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 err="1">
                <a:latin typeface="ABC Junior Typing" pitchFamily="2" charset="0"/>
              </a:rPr>
              <a:t>Ek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sien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vyf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kinders</a:t>
            </a:r>
            <a:r>
              <a:rPr lang="en-US" sz="2400" dirty="0">
                <a:latin typeface="ABC Junior Typing" pitchFamily="2" charset="0"/>
              </a:rPr>
              <a:t>. </a:t>
            </a:r>
            <a:r>
              <a:rPr lang="en-US" sz="2400" dirty="0" err="1">
                <a:latin typeface="ABC Junior Typing" pitchFamily="2" charset="0"/>
              </a:rPr>
              <a:t>Ek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sien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tien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kinders</a:t>
            </a:r>
            <a:r>
              <a:rPr lang="en-US" sz="2400" dirty="0">
                <a:latin typeface="ABC Junior Typing" pitchFamily="2" charset="0"/>
              </a:rPr>
              <a:t>.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 err="1">
                <a:latin typeface="ABC Junior Typing" pitchFamily="2" charset="0"/>
              </a:rPr>
              <a:t>Ek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sien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boeke</a:t>
            </a:r>
            <a:r>
              <a:rPr lang="en-US" sz="2400" dirty="0">
                <a:latin typeface="ABC Junior Typing" pitchFamily="2" charset="0"/>
              </a:rPr>
              <a:t>. </a:t>
            </a:r>
            <a:r>
              <a:rPr lang="en-US" sz="2400" dirty="0" err="1">
                <a:latin typeface="ABC Junior Typing" pitchFamily="2" charset="0"/>
              </a:rPr>
              <a:t>Ek</a:t>
            </a:r>
            <a:r>
              <a:rPr lang="en-US" sz="2400" dirty="0">
                <a:latin typeface="ABC Junior Typing" pitchFamily="2" charset="0"/>
              </a:rPr>
              <a:t> </a:t>
            </a:r>
            <a:r>
              <a:rPr lang="en-US" sz="2400" dirty="0" err="1">
                <a:latin typeface="ABC Junior Typing" pitchFamily="2" charset="0"/>
              </a:rPr>
              <a:t>sien</a:t>
            </a:r>
            <a:r>
              <a:rPr lang="en-US" sz="2400" dirty="0">
                <a:latin typeface="ABC Junior Typing" pitchFamily="2" charset="0"/>
              </a:rPr>
              <a:t> ‘n </a:t>
            </a:r>
            <a:r>
              <a:rPr lang="en-US" sz="2400" dirty="0" err="1">
                <a:latin typeface="ABC Junior Typing" pitchFamily="2" charset="0"/>
              </a:rPr>
              <a:t>skooltas</a:t>
            </a:r>
            <a:r>
              <a:rPr lang="en-US" sz="2400" dirty="0">
                <a:latin typeface="ABC Junior Typing" pitchFamily="2" charset="0"/>
              </a:rPr>
              <a:t>. </a:t>
            </a:r>
          </a:p>
          <a:p>
            <a:endParaRPr lang="en-US" sz="2400" dirty="0">
              <a:latin typeface="ABC Junior Typing" pitchFamily="2" charset="0"/>
            </a:endParaRP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  </a:t>
            </a:r>
          </a:p>
          <a:p>
            <a:endParaRPr lang="en-US" sz="2400" dirty="0">
              <a:latin typeface="ABC Junior Typing" pitchFamily="2" charset="0"/>
            </a:endParaRPr>
          </a:p>
          <a:p>
            <a:r>
              <a:rPr lang="en-US" sz="2400" dirty="0">
                <a:latin typeface="ABC Junior Typing" pitchFamily="2" charset="0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"/>
            <a:ext cx="4876800" cy="66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0" y="914400"/>
            <a:ext cx="3657600" cy="4114800"/>
          </a:xfrm>
          <a:prstGeom prst="cloudCallout">
            <a:avLst>
              <a:gd name="adj1" fmla="val -20833"/>
              <a:gd name="adj2" fmla="val 72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tx1"/>
                </a:solidFill>
                <a:latin typeface="Kids Alphabet" pitchFamily="2" charset="0"/>
              </a:rPr>
              <a:t>Kom</a:t>
            </a:r>
            <a:r>
              <a:rPr lang="en-US" sz="4800" dirty="0">
                <a:solidFill>
                  <a:schemeClr val="tx1"/>
                </a:solidFill>
                <a:latin typeface="Kids Alphabe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tx1"/>
                </a:solidFill>
                <a:latin typeface="Kids Alphabet" pitchFamily="2" charset="0"/>
              </a:rPr>
              <a:t>ons</a:t>
            </a:r>
            <a:r>
              <a:rPr lang="en-US" sz="4800" dirty="0">
                <a:solidFill>
                  <a:schemeClr val="tx1"/>
                </a:solidFill>
                <a:latin typeface="Kids Alphabe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tx1"/>
                </a:solidFill>
                <a:latin typeface="Kids Alphabet" pitchFamily="2" charset="0"/>
              </a:rPr>
              <a:t>lees</a:t>
            </a:r>
          </a:p>
        </p:txBody>
      </p:sp>
      <p:pic>
        <p:nvPicPr>
          <p:cNvPr id="4" name="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7838"/>
            <a:ext cx="4876800" cy="66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393</Words>
  <Application>Microsoft Office PowerPoint</Application>
  <PresentationFormat>On-screen Show (4:3)</PresentationFormat>
  <Paragraphs>122</Paragraphs>
  <Slides>32</Slides>
  <Notes>1</Notes>
  <HiddenSlides>0</HiddenSlides>
  <MMClips>21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ABC Junior Typing</vt:lpstr>
      <vt:lpstr>Arial</vt:lpstr>
      <vt:lpstr>Calibri</vt:lpstr>
      <vt:lpstr>Kids Alphabet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Gert Jacobs</cp:lastModifiedBy>
  <cp:revision>36</cp:revision>
  <dcterms:created xsi:type="dcterms:W3CDTF">2020-04-28T10:09:27Z</dcterms:created>
  <dcterms:modified xsi:type="dcterms:W3CDTF">2020-05-03T12:31:41Z</dcterms:modified>
</cp:coreProperties>
</file>