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7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7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61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3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997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9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01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69463-2101-4C50-A6C1-C53B1161A5FB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1FDFC5F-859A-4767-A583-C2AD03DE49F0}" type="slidenum">
              <a:rPr lang="en-ZA" smtClean="0"/>
              <a:t>‹#›</a:t>
            </a:fld>
            <a:endParaRPr lang="en-Z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4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9CF8-C4E2-4997-AA4B-C4DEE87E1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8900" dirty="0">
                <a:latin typeface="Albertus Extra Bold" panose="020E0802040304020204" pitchFamily="34" charset="0"/>
              </a:rPr>
            </a:br>
            <a:br>
              <a:rPr lang="en-US" sz="8900" dirty="0">
                <a:latin typeface="Albertus Extra Bold" panose="020E0802040304020204" pitchFamily="34" charset="0"/>
              </a:rPr>
            </a:br>
            <a:br>
              <a:rPr lang="en-US" sz="8900" dirty="0">
                <a:latin typeface="Albertus Extra Bold" panose="020E0802040304020204" pitchFamily="34" charset="0"/>
              </a:rPr>
            </a:br>
            <a:br>
              <a:rPr lang="en-US" sz="8900" dirty="0">
                <a:latin typeface="Albertus Extra Bold" panose="020E0802040304020204" pitchFamily="34" charset="0"/>
              </a:rPr>
            </a:br>
            <a:br>
              <a:rPr lang="en-US" sz="8900" dirty="0">
                <a:latin typeface="Albertus Extra Bold" panose="020E0802040304020204" pitchFamily="34" charset="0"/>
              </a:rPr>
            </a:br>
            <a:r>
              <a:rPr lang="en-US" sz="8900" dirty="0">
                <a:latin typeface="Albertus Extra Bold" panose="020E0802040304020204" pitchFamily="34" charset="0"/>
              </a:rPr>
              <a:t>AFRIKAANS </a:t>
            </a:r>
            <a:br>
              <a:rPr lang="en-US" sz="8900" dirty="0">
                <a:latin typeface="Albertus Extra Bold" panose="020E0802040304020204" pitchFamily="34" charset="0"/>
              </a:rPr>
            </a:br>
            <a:r>
              <a:rPr lang="en-US" sz="8900" dirty="0">
                <a:latin typeface="Albertus Extra Bold" panose="020E0802040304020204" pitchFamily="34" charset="0"/>
              </a:rPr>
              <a:t>Grade </a:t>
            </a:r>
            <a:r>
              <a:rPr lang="en-US" dirty="0">
                <a:latin typeface="Albertus Extra Bold" panose="020E0802040304020204" pitchFamily="34" charset="0"/>
              </a:rPr>
              <a:t>6</a:t>
            </a:r>
            <a:br>
              <a:rPr lang="en-US" dirty="0">
                <a:latin typeface="Albertus Extra Bold" panose="020E0802040304020204" pitchFamily="34" charset="0"/>
              </a:rPr>
            </a:br>
            <a:endParaRPr lang="en-ZA" dirty="0">
              <a:latin typeface="Albertus Extra Bold" panose="020E08020403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0844B-61BE-49E5-A7C2-650A4F50F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800" dirty="0">
                <a:latin typeface="Albertus Extra Bold" panose="020E0802040304020204" pitchFamily="34" charset="0"/>
              </a:rPr>
              <a:t>TAAL #101</a:t>
            </a:r>
            <a:endParaRPr lang="en-ZA" sz="4800" dirty="0">
              <a:latin typeface="Albertus Extra Bold" panose="020E0802040304020204" pitchFamily="34" charset="0"/>
            </a:endParaRPr>
          </a:p>
        </p:txBody>
      </p:sp>
      <p:pic>
        <p:nvPicPr>
          <p:cNvPr id="1028" name="Picture 4" descr="Vintage Flamingo print Original Dictionary Print Book Page Wall ...">
            <a:extLst>
              <a:ext uri="{FF2B5EF4-FFF2-40B4-BE49-F238E27FC236}">
                <a16:creationId xmlns:a16="http://schemas.microsoft.com/office/drawing/2014/main" id="{BAB29F25-5E05-4278-9004-E95817661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9025" r="6411" b="11700"/>
          <a:stretch/>
        </p:blipFill>
        <p:spPr bwMode="auto">
          <a:xfrm>
            <a:off x="694007" y="1758461"/>
            <a:ext cx="3103077" cy="41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BE8DD-AE29-4D24-8662-2CF97FC9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8" y="221470"/>
            <a:ext cx="3997585" cy="219709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 err="1"/>
              <a:t>Lettergrepe</a:t>
            </a:r>
            <a:r>
              <a:rPr lang="en-US" sz="4800" dirty="0"/>
              <a:t> (syllables)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Lettergrepe by Raak slim in Afrikaans | Teachers Pay Teachers">
            <a:extLst>
              <a:ext uri="{FF2B5EF4-FFF2-40B4-BE49-F238E27FC236}">
                <a16:creationId xmlns:a16="http://schemas.microsoft.com/office/drawing/2014/main" id="{AF2D4F0C-5EDB-4299-B642-57F6599891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r="2420"/>
          <a:stretch/>
        </p:blipFill>
        <p:spPr bwMode="auto">
          <a:xfrm>
            <a:off x="151009" y="1582"/>
            <a:ext cx="6052844" cy="771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un Ways to Count Syllables [+ video]">
            <a:extLst>
              <a:ext uri="{FF2B5EF4-FFF2-40B4-BE49-F238E27FC236}">
                <a16:creationId xmlns:a16="http://schemas.microsoft.com/office/drawing/2014/main" id="{AF0CCC3C-3F98-4A53-95B2-561F7D0C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259">
            <a:off x="4885634" y="2487452"/>
            <a:ext cx="7261838" cy="4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21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22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3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224" name="Rectangle 78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660B7-63DC-47F9-A38B-8581EC8F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316" y="729586"/>
            <a:ext cx="3825953" cy="2043455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4800" dirty="0"/>
              <a:t>BYWOORDE (ADVERBS)</a:t>
            </a:r>
          </a:p>
        </p:txBody>
      </p:sp>
      <p:sp>
        <p:nvSpPr>
          <p:cNvPr id="9225" name="Rectangle 80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4 muurkaarte - selfstandige en byvoeglike naamwoorde, werkwoorde ...">
            <a:extLst>
              <a:ext uri="{FF2B5EF4-FFF2-40B4-BE49-F238E27FC236}">
                <a16:creationId xmlns:a16="http://schemas.microsoft.com/office/drawing/2014/main" id="{8F7CB5A2-4DC9-4A35-B7C1-5E2A06B210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r="8938"/>
          <a:stretch/>
        </p:blipFill>
        <p:spPr bwMode="auto">
          <a:xfrm>
            <a:off x="804568" y="-99543"/>
            <a:ext cx="465111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EAN Hypnotised | (Mr Bean Cartoon) | Mr Bean Full Episodes | Mr ...">
            <a:extLst>
              <a:ext uri="{FF2B5EF4-FFF2-40B4-BE49-F238E27FC236}">
                <a16:creationId xmlns:a16="http://schemas.microsoft.com/office/drawing/2014/main" id="{0E0E0DDD-A2E4-4E77-8B8E-9941DE07B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15" y="3429000"/>
            <a:ext cx="4560914" cy="25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EC029-EDB1-4958-9582-7A77126E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92" y="1608934"/>
            <a:ext cx="2823919" cy="1325316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300" dirty="0"/>
              <a:t>LIDWOORDE (ARTICLE)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PPT - Woordsoorte In afrikaans PowerPoint Presentation, free ...">
            <a:extLst>
              <a:ext uri="{FF2B5EF4-FFF2-40B4-BE49-F238E27FC236}">
                <a16:creationId xmlns:a16="http://schemas.microsoft.com/office/drawing/2014/main" id="{8108930E-B7C1-4CFB-94E6-838A8CD9D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0718" y="987197"/>
            <a:ext cx="5670031" cy="42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This and That Song&quot; - Rockin' English - YouTube">
            <a:extLst>
              <a:ext uri="{FF2B5EF4-FFF2-40B4-BE49-F238E27FC236}">
                <a16:creationId xmlns:a16="http://schemas.microsoft.com/office/drawing/2014/main" id="{7BB28328-D690-4185-9D3C-7FEFEE07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0" y="3800182"/>
            <a:ext cx="3851427" cy="28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3B1C8-2FE5-42D1-9570-DC4BD9CD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885" y="1121727"/>
            <a:ext cx="3959842" cy="3087526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4800" dirty="0"/>
              <a:t>MEERVOUDE (PLURALS)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Klinker klanke&quot; Afrikaanse opvoedkundige muurkaart / plakkaat ...">
            <a:extLst>
              <a:ext uri="{FF2B5EF4-FFF2-40B4-BE49-F238E27FC236}">
                <a16:creationId xmlns:a16="http://schemas.microsoft.com/office/drawing/2014/main" id="{00CDBBAD-36D2-4E92-819B-6FE8DF64A4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4" t="11092" r="2692" b="25980"/>
          <a:stretch/>
        </p:blipFill>
        <p:spPr bwMode="auto">
          <a:xfrm>
            <a:off x="333916" y="182576"/>
            <a:ext cx="6319875" cy="649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lural Cartoons and Comics - funny pictures from CartoonStock">
            <a:extLst>
              <a:ext uri="{FF2B5EF4-FFF2-40B4-BE49-F238E27FC236}">
                <a16:creationId xmlns:a16="http://schemas.microsoft.com/office/drawing/2014/main" id="{018DF3B9-52B3-4DAD-957F-0ACAE946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69" y="3517113"/>
            <a:ext cx="3470609" cy="28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F6996-16D4-46B4-B729-55E37AA34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92" y="1359454"/>
            <a:ext cx="2823919" cy="1565603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algn="ctr"/>
            <a:r>
              <a:rPr lang="en-US" sz="5400" dirty="0" err="1"/>
              <a:t>Tye</a:t>
            </a:r>
            <a:r>
              <a:rPr lang="en-US" sz="5400" dirty="0"/>
              <a:t> (tenses)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PPT - TYE - tenses PowerPoint Presentation, free download - ID:2069716">
            <a:extLst>
              <a:ext uri="{FF2B5EF4-FFF2-40B4-BE49-F238E27FC236}">
                <a16:creationId xmlns:a16="http://schemas.microsoft.com/office/drawing/2014/main" id="{FB878F10-95D4-4837-B3CB-AE0C5EE0FB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5829" y="575877"/>
            <a:ext cx="6615582" cy="49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Pup Tent Cartoons and Comics - funny pictures from CartoonStock">
            <a:extLst>
              <a:ext uri="{FF2B5EF4-FFF2-40B4-BE49-F238E27FC236}">
                <a16:creationId xmlns:a16="http://schemas.microsoft.com/office/drawing/2014/main" id="{A1511C22-2AB8-478D-B766-41EF322E7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93"/>
          <a:stretch/>
        </p:blipFill>
        <p:spPr bwMode="auto">
          <a:xfrm>
            <a:off x="373257" y="3804090"/>
            <a:ext cx="3266735" cy="26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F26536-FA79-4810-A339-3AE8E8F29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0408E9-707B-4A1E-8F76-1446FD208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37137-3A7B-49FB-A00F-5BDEAE88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015" y="1776080"/>
            <a:ext cx="4024837" cy="1565603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000" dirty="0" err="1"/>
              <a:t>Byvoeglike</a:t>
            </a:r>
            <a:r>
              <a:rPr lang="en-US" sz="3000" dirty="0"/>
              <a:t> </a:t>
            </a:r>
            <a:r>
              <a:rPr lang="en-US" sz="3000" dirty="0" err="1"/>
              <a:t>naamwsoorde</a:t>
            </a:r>
            <a:r>
              <a:rPr lang="en-US" sz="3000" dirty="0"/>
              <a:t> (adjectives)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A5C59A-4003-4B5D-B4F7-6B8C547C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AB89F5-8779-4F54-AC63-603C1C8F8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FE2A06-E028-40D5-AC78-41D3F6309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B9C54D8-8AD1-4363-9068-BC78DE74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19" y="977099"/>
            <a:ext cx="514420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YVOEGLIKE NAAMWOORDE muurkaarte - Teacha!">
            <a:extLst>
              <a:ext uri="{FF2B5EF4-FFF2-40B4-BE49-F238E27FC236}">
                <a16:creationId xmlns:a16="http://schemas.microsoft.com/office/drawing/2014/main" id="{59D1D537-A3B2-4F89-A9E2-584484B689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586" y="1136707"/>
            <a:ext cx="5190338" cy="38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3EB4EB-EBD0-4E3F-9C10-09F3A3C77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30" y="3526496"/>
            <a:ext cx="35115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B5A863F-5222-4F82-82F2-CD95CF2BE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D096BA-66B4-43D3-A27A-589B04C93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Adjective | Free Vectors, Stock Photos &amp; PSD">
            <a:extLst>
              <a:ext uri="{FF2B5EF4-FFF2-40B4-BE49-F238E27FC236}">
                <a16:creationId xmlns:a16="http://schemas.microsoft.com/office/drawing/2014/main" id="{E995E4AB-272C-45A4-9324-A5F5FB05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90" y="369450"/>
            <a:ext cx="1960819" cy="13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egenovergesteld Droevig En Gelukkig Bijvoeglijk Naamwoord Vector ...">
            <a:extLst>
              <a:ext uri="{FF2B5EF4-FFF2-40B4-BE49-F238E27FC236}">
                <a16:creationId xmlns:a16="http://schemas.microsoft.com/office/drawing/2014/main" id="{30BE1186-324C-4E02-9653-AEEBCD14E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5638" b="7031"/>
          <a:stretch/>
        </p:blipFill>
        <p:spPr bwMode="auto">
          <a:xfrm>
            <a:off x="9095591" y="330666"/>
            <a:ext cx="1536681" cy="15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Opposite adjectives fat and thin - Download Free Vectors, Clipart ...">
            <a:extLst>
              <a:ext uri="{FF2B5EF4-FFF2-40B4-BE49-F238E27FC236}">
                <a16:creationId xmlns:a16="http://schemas.microsoft.com/office/drawing/2014/main" id="{1B43C81A-72D1-4549-9EF2-17D2BC800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8132" r="14790" b="8699"/>
          <a:stretch/>
        </p:blipFill>
        <p:spPr bwMode="auto">
          <a:xfrm>
            <a:off x="7056328" y="3706104"/>
            <a:ext cx="2633029" cy="18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Opposite adjectives hot and cold | Free Vector">
            <a:extLst>
              <a:ext uri="{FF2B5EF4-FFF2-40B4-BE49-F238E27FC236}">
                <a16:creationId xmlns:a16="http://schemas.microsoft.com/office/drawing/2014/main" id="{E0DD4DAE-8E4C-4516-BA48-77CF8C160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8383" r="9752" b="5869"/>
          <a:stretch/>
        </p:blipFill>
        <p:spPr bwMode="auto">
          <a:xfrm>
            <a:off x="9877584" y="4033232"/>
            <a:ext cx="2125886" cy="15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Opposite adjectives dirty and clean | Free Vector">
            <a:extLst>
              <a:ext uri="{FF2B5EF4-FFF2-40B4-BE49-F238E27FC236}">
                <a16:creationId xmlns:a16="http://schemas.microsoft.com/office/drawing/2014/main" id="{623A471E-B885-4D37-AD89-B82C8779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996" y="995593"/>
            <a:ext cx="1458834" cy="17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B205-86CD-44DC-B2A3-F4AE204C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475" y="931129"/>
            <a:ext cx="5329049" cy="700724"/>
          </a:xfrm>
        </p:spPr>
        <p:txBody>
          <a:bodyPr>
            <a:normAutofit/>
          </a:bodyPr>
          <a:lstStyle/>
          <a:p>
            <a:r>
              <a:rPr lang="en-US" sz="3600" dirty="0" err="1"/>
              <a:t>Werkwoorde</a:t>
            </a:r>
            <a:r>
              <a:rPr lang="en-US" sz="3600" dirty="0"/>
              <a:t> (verbs)</a:t>
            </a:r>
            <a:endParaRPr lang="en-ZA" sz="3600" dirty="0"/>
          </a:p>
        </p:txBody>
      </p:sp>
      <p:pic>
        <p:nvPicPr>
          <p:cNvPr id="14338" name="Picture 2" descr="Graad 2 &amp; 3 -Taalkonsepte – Juffrou met hart">
            <a:extLst>
              <a:ext uri="{FF2B5EF4-FFF2-40B4-BE49-F238E27FC236}">
                <a16:creationId xmlns:a16="http://schemas.microsoft.com/office/drawing/2014/main" id="{F7638107-21ED-4C65-AE4B-8F014AE10E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1"/>
          <a:stretch/>
        </p:blipFill>
        <p:spPr bwMode="auto">
          <a:xfrm>
            <a:off x="2891921" y="1631853"/>
            <a:ext cx="6408156" cy="49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artoon Soccer Player Kick stock vector. Illustration of ...">
            <a:extLst>
              <a:ext uri="{FF2B5EF4-FFF2-40B4-BE49-F238E27FC236}">
                <a16:creationId xmlns:a16="http://schemas.microsoft.com/office/drawing/2014/main" id="{F33FCC72-70E0-4099-AEDA-798584F2F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" r="1983" b="15555"/>
          <a:stretch/>
        </p:blipFill>
        <p:spPr bwMode="auto">
          <a:xfrm>
            <a:off x="196346" y="4981400"/>
            <a:ext cx="2634746" cy="157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ricket Clipart Cricket Player - Cartoon Cricket Player Clipart ...">
            <a:extLst>
              <a:ext uri="{FF2B5EF4-FFF2-40B4-BE49-F238E27FC236}">
                <a16:creationId xmlns:a16="http://schemas.microsoft.com/office/drawing/2014/main" id="{2D535705-FD92-4713-A20C-F955C786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670">
            <a:off x="338912" y="2281238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Girl Playing Netball Clipart">
            <a:extLst>
              <a:ext uri="{FF2B5EF4-FFF2-40B4-BE49-F238E27FC236}">
                <a16:creationId xmlns:a16="http://schemas.microsoft.com/office/drawing/2014/main" id="{62E21328-C10C-43A5-990E-38E14C2A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778" y="3963069"/>
            <a:ext cx="1309687" cy="20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Cupcake Cooking Chef Cartoon, PNG, 2946x2000px, Cupcake, Cartoon ...">
            <a:extLst>
              <a:ext uri="{FF2B5EF4-FFF2-40B4-BE49-F238E27FC236}">
                <a16:creationId xmlns:a16="http://schemas.microsoft.com/office/drawing/2014/main" id="{5FEB9F8B-82DA-4FEC-86BE-84D7F692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51" y="1968657"/>
            <a:ext cx="2536126" cy="17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Cartoon Driving, PNG, 600x600px, Car, Art, Automotive Design ...">
            <a:extLst>
              <a:ext uri="{FF2B5EF4-FFF2-40B4-BE49-F238E27FC236}">
                <a16:creationId xmlns:a16="http://schemas.microsoft.com/office/drawing/2014/main" id="{5694561C-5197-4383-9120-0C0A4E9BA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t="12667" r="13414" b="12720"/>
          <a:stretch/>
        </p:blipFill>
        <p:spPr bwMode="auto">
          <a:xfrm>
            <a:off x="10331570" y="5228766"/>
            <a:ext cx="1860430" cy="13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B1090-B9FB-46C7-9344-C022112F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 dirty="0"/>
              <a:t>TRAPPE VAN VERGELYKING</a:t>
            </a:r>
            <a:br>
              <a:rPr lang="en-US" sz="3100" dirty="0"/>
            </a:br>
            <a:r>
              <a:rPr lang="en-US" sz="3100" dirty="0"/>
              <a:t>(Degrees of comparison)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052" name="Rectangle 85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Rectangle 86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lakkaat Afrikaans Trappe van Vergelyking A4 PDF – iKnowThat">
            <a:extLst>
              <a:ext uri="{FF2B5EF4-FFF2-40B4-BE49-F238E27FC236}">
                <a16:creationId xmlns:a16="http://schemas.microsoft.com/office/drawing/2014/main" id="{928A2042-4AD4-4D0F-B3E6-C7A5DA4E99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2650" y="978067"/>
            <a:ext cx="5939133" cy="41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8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8951-3CA1-485B-BD4B-31171EAD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IDIOME (Idioms) – </a:t>
            </a:r>
            <a:r>
              <a:rPr lang="en-ZA" sz="2400" dirty="0"/>
              <a:t>you need to study idioms</a:t>
            </a:r>
            <a:endParaRPr lang="en-ZA" dirty="0"/>
          </a:p>
        </p:txBody>
      </p:sp>
      <p:pic>
        <p:nvPicPr>
          <p:cNvPr id="3074" name="Picture 2" descr="A4 Idiome Plakkate - Teacha!">
            <a:extLst>
              <a:ext uri="{FF2B5EF4-FFF2-40B4-BE49-F238E27FC236}">
                <a16:creationId xmlns:a16="http://schemas.microsoft.com/office/drawing/2014/main" id="{B21388B8-A19B-423E-9752-7753ACBAAD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66" y="1482693"/>
            <a:ext cx="9746988" cy="52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3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38BA-9AF6-4FA1-9622-C5C6D4EE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bertus MT" panose="020E0602030304020304" pitchFamily="34" charset="0"/>
              </a:rPr>
              <a:t>This PowerPoint will help you remember all the language structures</a:t>
            </a:r>
            <a:endParaRPr lang="en-ZA" dirty="0">
              <a:latin typeface="Albertus MT" panose="020E06020303040203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5E532-70B0-4B37-AE59-0876C5634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accent1"/>
                </a:solidFill>
                <a:latin typeface="Albertus Extra Bold" panose="020E0802040304020204" pitchFamily="34" charset="0"/>
              </a:rPr>
              <a:t>I know AFRIKAANS!</a:t>
            </a:r>
          </a:p>
        </p:txBody>
      </p:sp>
    </p:spTree>
    <p:extLst>
      <p:ext uri="{BB962C8B-B14F-4D97-AF65-F5344CB8AC3E}">
        <p14:creationId xmlns:p14="http://schemas.microsoft.com/office/powerpoint/2010/main" val="34981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8CFD2B-9ECC-437B-BD20-34FD25A7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Index:</a:t>
            </a:r>
            <a:endParaRPr lang="en-Z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8D68-CD3E-4486-A64E-67E7BCBD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6510" cy="40377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Leestekens</a:t>
            </a:r>
            <a:r>
              <a:rPr lang="en-US" dirty="0"/>
              <a:t>………………..Bl.5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Voorsetsels</a:t>
            </a:r>
            <a:r>
              <a:rPr lang="en-US" dirty="0"/>
              <a:t> ….......................Bl.6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Voornaamwoorde</a:t>
            </a:r>
            <a:r>
              <a:rPr lang="en-US" dirty="0"/>
              <a:t> ………..Bl.7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Soortsinne</a:t>
            </a:r>
            <a:r>
              <a:rPr lang="en-US" dirty="0"/>
              <a:t> ……………….Bl.8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Ontkenning</a:t>
            </a:r>
            <a:r>
              <a:rPr lang="en-US" dirty="0"/>
              <a:t> ……………....Bl.9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Lettergrepe</a:t>
            </a:r>
            <a:r>
              <a:rPr lang="en-US" dirty="0"/>
              <a:t> ………………Bl.10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Bywoorde</a:t>
            </a:r>
            <a:r>
              <a:rPr lang="en-US" dirty="0"/>
              <a:t> ………………...Bl.11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Lidwoorde</a:t>
            </a:r>
            <a:r>
              <a:rPr lang="en-US" dirty="0"/>
              <a:t> ………………..Bl.12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ZA" dirty="0"/>
          </a:p>
        </p:txBody>
      </p:sp>
      <p:pic>
        <p:nvPicPr>
          <p:cNvPr id="1026" name="Picture 2" descr="Buy Journal: Vintage Flamingo Art Print - L Book Online at Low ...">
            <a:extLst>
              <a:ext uri="{FF2B5EF4-FFF2-40B4-BE49-F238E27FC236}">
                <a16:creationId xmlns:a16="http://schemas.microsoft.com/office/drawing/2014/main" id="{9E7F428B-EC0A-4B45-A07E-8A0106878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9773" y="729586"/>
            <a:ext cx="3405804" cy="51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79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BC243A-2960-4617-8CAC-17C188D7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56" y="2013606"/>
            <a:ext cx="4635237" cy="345273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7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ZA" sz="1700" dirty="0"/>
          </a:p>
        </p:txBody>
      </p:sp>
      <p:pic>
        <p:nvPicPr>
          <p:cNvPr id="5" name="Picture 2" descr="Buy Journal: Vintage Flamingo Art Print - L Book Online at Low ...">
            <a:extLst>
              <a:ext uri="{FF2B5EF4-FFF2-40B4-BE49-F238E27FC236}">
                <a16:creationId xmlns:a16="http://schemas.microsoft.com/office/drawing/2014/main" id="{42827741-E212-4827-8DDD-9F3638DA5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5163" y="973233"/>
            <a:ext cx="3278448" cy="491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56B8AF5-1E4F-4375-83F4-5FE798A3B9D6}"/>
              </a:ext>
            </a:extLst>
          </p:cNvPr>
          <p:cNvSpPr/>
          <p:nvPr/>
        </p:nvSpPr>
        <p:spPr>
          <a:xfrm>
            <a:off x="1094876" y="316940"/>
            <a:ext cx="510714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9"/>
            </a:pPr>
            <a:r>
              <a:rPr lang="en-US" sz="2000" dirty="0" err="1"/>
              <a:t>Meervoude</a:t>
            </a:r>
            <a:r>
              <a:rPr lang="en-US" sz="2400" dirty="0"/>
              <a:t>………………...</a:t>
            </a:r>
            <a:r>
              <a:rPr lang="en-US" sz="2000" dirty="0"/>
              <a:t>Bl.13</a:t>
            </a:r>
          </a:p>
          <a:p>
            <a:pPr marL="342900" indent="-342900">
              <a:lnSpc>
                <a:spcPct val="150000"/>
              </a:lnSpc>
              <a:buAutoNum type="arabicPeriod" startAt="9"/>
            </a:pPr>
            <a:r>
              <a:rPr lang="en-US" sz="2000" dirty="0" err="1"/>
              <a:t>Tyd</a:t>
            </a:r>
            <a:r>
              <a:rPr lang="en-US" sz="2000" dirty="0"/>
              <a:t>……………………………..Bl.14</a:t>
            </a:r>
          </a:p>
          <a:p>
            <a:pPr marL="342900" indent="-342900">
              <a:lnSpc>
                <a:spcPct val="150000"/>
              </a:lnSpc>
              <a:buAutoNum type="arabicPeriod" startAt="9"/>
            </a:pPr>
            <a:r>
              <a:rPr lang="en-US" sz="2000" dirty="0" err="1"/>
              <a:t>Byvoeglike</a:t>
            </a:r>
            <a:r>
              <a:rPr lang="en-US" sz="2000" dirty="0"/>
              <a:t> </a:t>
            </a:r>
            <a:r>
              <a:rPr lang="en-US" sz="2000" dirty="0" err="1"/>
              <a:t>naamwoorde</a:t>
            </a:r>
            <a:r>
              <a:rPr lang="en-US" sz="2000" dirty="0"/>
              <a:t> ……..Bl.15</a:t>
            </a:r>
          </a:p>
          <a:p>
            <a:pPr marL="342900" indent="-342900">
              <a:lnSpc>
                <a:spcPct val="150000"/>
              </a:lnSpc>
              <a:buAutoNum type="arabicPeriod" startAt="9"/>
            </a:pPr>
            <a:r>
              <a:rPr lang="en-US" sz="2000" dirty="0" err="1"/>
              <a:t>Werkwoorde</a:t>
            </a:r>
            <a:r>
              <a:rPr lang="en-US" sz="2000" dirty="0"/>
              <a:t> ………………...Bl.16</a:t>
            </a:r>
          </a:p>
          <a:p>
            <a:pPr marL="342900" indent="-342900">
              <a:lnSpc>
                <a:spcPct val="150000"/>
              </a:lnSpc>
              <a:buAutoNum type="arabicPeriod" startAt="9"/>
            </a:pPr>
            <a:r>
              <a:rPr lang="en-US" sz="2000" dirty="0"/>
              <a:t>Trappe van </a:t>
            </a:r>
            <a:r>
              <a:rPr lang="en-US" sz="2000" dirty="0" err="1"/>
              <a:t>vergelyking</a:t>
            </a:r>
            <a:r>
              <a:rPr lang="en-US" sz="2000" dirty="0"/>
              <a:t>. ……....Bl.17</a:t>
            </a:r>
          </a:p>
          <a:p>
            <a:pPr marL="342900" indent="-342900">
              <a:lnSpc>
                <a:spcPct val="150000"/>
              </a:lnSpc>
              <a:buAutoNum type="arabicPeriod" startAt="9"/>
            </a:pPr>
            <a:r>
              <a:rPr lang="en-US" sz="2000" dirty="0" err="1"/>
              <a:t>Idiome</a:t>
            </a:r>
            <a:r>
              <a:rPr lang="en-US" sz="2000" dirty="0"/>
              <a:t> ……………………….Bl.18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6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3" name="Picture 7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7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56" name="Rectangle 78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80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563CE-3985-47B9-8185-8B98785C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700" dirty="0" err="1"/>
              <a:t>Leestekens</a:t>
            </a:r>
            <a:r>
              <a:rPr lang="en-US" sz="3700" dirty="0"/>
              <a:t> (Punctuation)</a:t>
            </a:r>
          </a:p>
        </p:txBody>
      </p:sp>
      <p:pic>
        <p:nvPicPr>
          <p:cNvPr id="2050" name="Picture 2" descr="Top Five Leestekens Graad 6">
            <a:extLst>
              <a:ext uri="{FF2B5EF4-FFF2-40B4-BE49-F238E27FC236}">
                <a16:creationId xmlns:a16="http://schemas.microsoft.com/office/drawing/2014/main" id="{FEEFFC69-92AD-49CE-8343-3A734400E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t="26908" r="17512" b="8153"/>
          <a:stretch/>
        </p:blipFill>
        <p:spPr bwMode="auto">
          <a:xfrm>
            <a:off x="422520" y="-128954"/>
            <a:ext cx="5845920" cy="57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8" name="Straight Connector 82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9" name="Picture 84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0" name="Straight Connector 86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Pictures : punctuation marks | Punctuation marks cartoon — Stock ...">
            <a:extLst>
              <a:ext uri="{FF2B5EF4-FFF2-40B4-BE49-F238E27FC236}">
                <a16:creationId xmlns:a16="http://schemas.microsoft.com/office/drawing/2014/main" id="{708A8A87-4BB8-4D2D-9756-A7F700986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638" r="5000" b="15585"/>
          <a:stretch/>
        </p:blipFill>
        <p:spPr bwMode="auto">
          <a:xfrm>
            <a:off x="7432631" y="3962405"/>
            <a:ext cx="3159167" cy="26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91A29-F196-4E35-857E-9541357F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 dirty="0"/>
              <a:t>VOORSETSELS (Prepositions)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Voorsetsels | Afrikaans language, Afrikaans, Phonics chart">
            <a:extLst>
              <a:ext uri="{FF2B5EF4-FFF2-40B4-BE49-F238E27FC236}">
                <a16:creationId xmlns:a16="http://schemas.microsoft.com/office/drawing/2014/main" id="{BB3A1541-0495-4DA7-84D0-86E962D141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2" r="-4" b="10303"/>
          <a:stretch/>
        </p:blipFill>
        <p:spPr bwMode="auto">
          <a:xfrm>
            <a:off x="6271644" y="177195"/>
            <a:ext cx="5272504" cy="5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Learning Preposition Concept. Animal Pug On The Pillow. Isolated ...">
            <a:extLst>
              <a:ext uri="{FF2B5EF4-FFF2-40B4-BE49-F238E27FC236}">
                <a16:creationId xmlns:a16="http://schemas.microsoft.com/office/drawing/2014/main" id="{3B491ADF-C677-4BD6-9328-CC4AECB4C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10638" r="8889" b="21775"/>
          <a:stretch/>
        </p:blipFill>
        <p:spPr bwMode="auto">
          <a:xfrm>
            <a:off x="647852" y="4082878"/>
            <a:ext cx="3062537" cy="25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A9798-418A-436F-98E5-2D7B6D0F3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29" y="1829561"/>
            <a:ext cx="3314370" cy="1335683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400" b="1" dirty="0" err="1"/>
              <a:t>Voornaamwoorde</a:t>
            </a:r>
            <a:r>
              <a:rPr lang="en-US" sz="2000" b="1" dirty="0"/>
              <a:t> (Pronouns)</a:t>
            </a:r>
          </a:p>
        </p:txBody>
      </p:sp>
      <p:cxnSp>
        <p:nvCxnSpPr>
          <p:cNvPr id="37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8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ad 2 &amp; 3 -Taalkonsepte – Juffrou met hart">
            <a:extLst>
              <a:ext uri="{FF2B5EF4-FFF2-40B4-BE49-F238E27FC236}">
                <a16:creationId xmlns:a16="http://schemas.microsoft.com/office/drawing/2014/main" id="{3CF008BC-38F5-4B79-BCA2-146F62714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044829" y="966534"/>
            <a:ext cx="5445351" cy="427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6210E-BEF5-45D2-A319-6BA53B5A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316" y="729587"/>
            <a:ext cx="3673776" cy="253570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r"/>
            <a:r>
              <a:rPr lang="en-US" sz="4800" dirty="0" err="1"/>
              <a:t>SinsoortE</a:t>
            </a:r>
            <a:r>
              <a:rPr lang="en-US" sz="4800" dirty="0"/>
              <a:t> (phrases)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insoorte | Phonics chart, Afrikaans language">
            <a:extLst>
              <a:ext uri="{FF2B5EF4-FFF2-40B4-BE49-F238E27FC236}">
                <a16:creationId xmlns:a16="http://schemas.microsoft.com/office/drawing/2014/main" id="{938B57ED-0636-4D3A-B469-AED9823A2E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12526" r="6275" b="18999"/>
          <a:stretch/>
        </p:blipFill>
        <p:spPr bwMode="auto">
          <a:xfrm>
            <a:off x="782221" y="112160"/>
            <a:ext cx="4915194" cy="62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miling Grandpa, Owner Giving A Command And His Cute Brown Dog ...">
            <a:extLst>
              <a:ext uri="{FF2B5EF4-FFF2-40B4-BE49-F238E27FC236}">
                <a16:creationId xmlns:a16="http://schemas.microsoft.com/office/drawing/2014/main" id="{27B22439-AB20-4C20-BDEA-A7270055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96" y="3039574"/>
            <a:ext cx="3352096" cy="33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B159D-2459-4CEE-B365-1217634A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/>
              <a:t>ONTKENNING (Negative)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Afrikaans - Ontkenning (Negatiewe Vorm) Quiz - Quizizz">
            <a:extLst>
              <a:ext uri="{FF2B5EF4-FFF2-40B4-BE49-F238E27FC236}">
                <a16:creationId xmlns:a16="http://schemas.microsoft.com/office/drawing/2014/main" id="{924411D5-5D42-42C4-8966-0CF3A0BFD8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985" y="275560"/>
            <a:ext cx="4803259" cy="32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Ontkenning (vervolg), Kersfees, By OpenStax | Jobilize LLC">
            <a:extLst>
              <a:ext uri="{FF2B5EF4-FFF2-40B4-BE49-F238E27FC236}">
                <a16:creationId xmlns:a16="http://schemas.microsoft.com/office/drawing/2014/main" id="{EA22FD55-28FB-4664-9F44-252F591A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9594" y="2952750"/>
            <a:ext cx="5259239" cy="30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7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155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Albertus Extra Bold</vt:lpstr>
      <vt:lpstr>Albertus MT</vt:lpstr>
      <vt:lpstr>Arial</vt:lpstr>
      <vt:lpstr>Gill Sans MT</vt:lpstr>
      <vt:lpstr>Gallery</vt:lpstr>
      <vt:lpstr>     AFRIKAANS  Grade 6 </vt:lpstr>
      <vt:lpstr>This PowerPoint will help you remember all the language structures</vt:lpstr>
      <vt:lpstr>Index:</vt:lpstr>
      <vt:lpstr>PowerPoint Presentation</vt:lpstr>
      <vt:lpstr>Leestekens (Punctuation)</vt:lpstr>
      <vt:lpstr>VOORSETSELS (Prepositions)</vt:lpstr>
      <vt:lpstr>Voornaamwoorde (Pronouns)</vt:lpstr>
      <vt:lpstr>SinsoortE (phrases)</vt:lpstr>
      <vt:lpstr>ONTKENNING (Negative)</vt:lpstr>
      <vt:lpstr>Lettergrepe (syllables)</vt:lpstr>
      <vt:lpstr>BYWOORDE (ADVERBS)</vt:lpstr>
      <vt:lpstr>LIDWOORDE (ARTICLE)</vt:lpstr>
      <vt:lpstr>MEERVOUDE (PLURALS)</vt:lpstr>
      <vt:lpstr>Tye (tenses)</vt:lpstr>
      <vt:lpstr>Byvoeglike naamwsoorde (adjectives)</vt:lpstr>
      <vt:lpstr>Werkwoorde (verbs)</vt:lpstr>
      <vt:lpstr>TRAPPE VAN VERGELYKING (Degrees of comparison)</vt:lpstr>
      <vt:lpstr>IDIOME (Idioms) – you need to study idioms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AFRIKAANS  Grade 6 </dc:title>
  <dc:creator>WPS-Teach</dc:creator>
  <cp:lastModifiedBy>WPS-Teach</cp:lastModifiedBy>
  <cp:revision>6</cp:revision>
  <dcterms:created xsi:type="dcterms:W3CDTF">2020-04-28T15:16:13Z</dcterms:created>
  <dcterms:modified xsi:type="dcterms:W3CDTF">2020-04-29T09:53:01Z</dcterms:modified>
</cp:coreProperties>
</file>