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8B58-2B10-4A5E-A919-1D268F23CEFD}" type="datetimeFigureOut">
              <a:rPr lang="en-ZA" smtClean="0"/>
              <a:t>2020/04/24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7822-EBAF-49DD-8CA5-6AA919D6427D}" type="slidenum">
              <a:rPr lang="en-ZA" smtClean="0"/>
              <a:t>‹#›</a:t>
            </a:fld>
            <a:endParaRPr lang="en-ZA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319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8B58-2B10-4A5E-A919-1D268F23CEFD}" type="datetimeFigureOut">
              <a:rPr lang="en-ZA" smtClean="0"/>
              <a:t>2020/04/24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7822-EBAF-49DD-8CA5-6AA919D6427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46473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8B58-2B10-4A5E-A919-1D268F23CEFD}" type="datetimeFigureOut">
              <a:rPr lang="en-ZA" smtClean="0"/>
              <a:t>2020/04/24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7822-EBAF-49DD-8CA5-6AA919D6427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36208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8B58-2B10-4A5E-A919-1D268F23CEFD}" type="datetimeFigureOut">
              <a:rPr lang="en-ZA" smtClean="0"/>
              <a:t>2020/04/24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7822-EBAF-49DD-8CA5-6AA919D6427D}" type="slidenum">
              <a:rPr lang="en-ZA" smtClean="0"/>
              <a:t>‹#›</a:t>
            </a:fld>
            <a:endParaRPr lang="en-ZA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5869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8B58-2B10-4A5E-A919-1D268F23CEFD}" type="datetimeFigureOut">
              <a:rPr lang="en-ZA" smtClean="0"/>
              <a:t>2020/04/24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7822-EBAF-49DD-8CA5-6AA919D6427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67033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8B58-2B10-4A5E-A919-1D268F23CEFD}" type="datetimeFigureOut">
              <a:rPr lang="en-ZA" smtClean="0"/>
              <a:t>2020/04/24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7822-EBAF-49DD-8CA5-6AA919D6427D}" type="slidenum">
              <a:rPr lang="en-ZA" smtClean="0"/>
              <a:t>‹#›</a:t>
            </a:fld>
            <a:endParaRPr lang="en-ZA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5943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8B58-2B10-4A5E-A919-1D268F23CEFD}" type="datetimeFigureOut">
              <a:rPr lang="en-ZA" smtClean="0"/>
              <a:t>2020/04/24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7822-EBAF-49DD-8CA5-6AA919D6427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17429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8B58-2B10-4A5E-A919-1D268F23CEFD}" type="datetimeFigureOut">
              <a:rPr lang="en-ZA" smtClean="0"/>
              <a:t>2020/04/24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7822-EBAF-49DD-8CA5-6AA919D6427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9446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8B58-2B10-4A5E-A919-1D268F23CEFD}" type="datetimeFigureOut">
              <a:rPr lang="en-ZA" smtClean="0"/>
              <a:t>2020/04/24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7822-EBAF-49DD-8CA5-6AA919D6427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3260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8B58-2B10-4A5E-A919-1D268F23CEFD}" type="datetimeFigureOut">
              <a:rPr lang="en-ZA" smtClean="0"/>
              <a:t>2020/04/24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7822-EBAF-49DD-8CA5-6AA919D6427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99796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8B58-2B10-4A5E-A919-1D268F23CEFD}" type="datetimeFigureOut">
              <a:rPr lang="en-ZA" smtClean="0"/>
              <a:t>2020/04/24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7822-EBAF-49DD-8CA5-6AA919D6427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81208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8B58-2B10-4A5E-A919-1D268F23CEFD}" type="datetimeFigureOut">
              <a:rPr lang="en-ZA" smtClean="0"/>
              <a:t>2020/04/24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7822-EBAF-49DD-8CA5-6AA919D6427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98871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8B58-2B10-4A5E-A919-1D268F23CEFD}" type="datetimeFigureOut">
              <a:rPr lang="en-ZA" smtClean="0"/>
              <a:t>2020/04/24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7822-EBAF-49DD-8CA5-6AA919D6427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10674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8B58-2B10-4A5E-A919-1D268F23CEFD}" type="datetimeFigureOut">
              <a:rPr lang="en-ZA" smtClean="0"/>
              <a:t>2020/04/24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7822-EBAF-49DD-8CA5-6AA919D6427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51401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8B58-2B10-4A5E-A919-1D268F23CEFD}" type="datetimeFigureOut">
              <a:rPr lang="en-ZA" smtClean="0"/>
              <a:t>2020/04/24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7822-EBAF-49DD-8CA5-6AA919D6427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23106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8B58-2B10-4A5E-A919-1D268F23CEFD}" type="datetimeFigureOut">
              <a:rPr lang="en-ZA" smtClean="0"/>
              <a:t>2020/04/24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7822-EBAF-49DD-8CA5-6AA919D6427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73036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8B58-2B10-4A5E-A919-1D268F23CEFD}" type="datetimeFigureOut">
              <a:rPr lang="en-ZA" smtClean="0"/>
              <a:t>2020/04/24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7822-EBAF-49DD-8CA5-6AA919D6427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6587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3208B58-2B10-4A5E-A919-1D268F23CEFD}" type="datetimeFigureOut">
              <a:rPr lang="en-ZA" smtClean="0"/>
              <a:t>2020/04/24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27B7822-EBAF-49DD-8CA5-6AA919D6427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301208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DDB48B8-0639-4A3F-8222-A9C476FF3F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73" y="2421630"/>
            <a:ext cx="7304649" cy="411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F76FF7-E5F8-417A-9217-36546E6530D4}"/>
              </a:ext>
            </a:extLst>
          </p:cNvPr>
          <p:cNvSpPr/>
          <p:nvPr/>
        </p:nvSpPr>
        <p:spPr>
          <a:xfrm>
            <a:off x="-845611" y="222011"/>
            <a:ext cx="1111971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ZA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Punctuation</a:t>
            </a:r>
          </a:p>
        </p:txBody>
      </p:sp>
    </p:spTree>
    <p:extLst>
      <p:ext uri="{BB962C8B-B14F-4D97-AF65-F5344CB8AC3E}">
        <p14:creationId xmlns:p14="http://schemas.microsoft.com/office/powerpoint/2010/main" val="1619606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DEDAB7-B5AE-4A9C-89A0-17C666031089}"/>
              </a:ext>
            </a:extLst>
          </p:cNvPr>
          <p:cNvSpPr txBox="1"/>
          <p:nvPr/>
        </p:nvSpPr>
        <p:spPr>
          <a:xfrm>
            <a:off x="1097280" y="647114"/>
            <a:ext cx="5894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b="1" dirty="0">
                <a:solidFill>
                  <a:schemeClr val="bg1"/>
                </a:solidFill>
                <a:latin typeface="AB Junior Typing" panose="00000600000000000000" pitchFamily="2" charset="0"/>
              </a:rPr>
              <a:t>Capital letters</a:t>
            </a:r>
          </a:p>
        </p:txBody>
      </p:sp>
      <p:pic>
        <p:nvPicPr>
          <p:cNvPr id="2050" name="Picture 2" descr="Progressive Phonics - Capital Letters">
            <a:extLst>
              <a:ext uri="{FF2B5EF4-FFF2-40B4-BE49-F238E27FC236}">
                <a16:creationId xmlns:a16="http://schemas.microsoft.com/office/drawing/2014/main" id="{F8A25F77-7319-41CB-B8BF-AF55FB3C2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21" y="828675"/>
            <a:ext cx="5191125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279CB2-A95D-4269-ACBA-8D92F8667716}"/>
              </a:ext>
            </a:extLst>
          </p:cNvPr>
          <p:cNvSpPr txBox="1"/>
          <p:nvPr/>
        </p:nvSpPr>
        <p:spPr>
          <a:xfrm>
            <a:off x="1097280" y="1807947"/>
            <a:ext cx="519112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</a:rPr>
              <a:t>You use a capital letter 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ZA" sz="2000" dirty="0">
                <a:latin typeface="AB Junior Typing" panose="00000600000000000000" pitchFamily="2" charset="0"/>
              </a:rPr>
              <a:t>At the beginning of a sentence.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ZA" sz="2000" dirty="0">
                <a:latin typeface="AB Junior Typing" panose="00000600000000000000" pitchFamily="2" charset="0"/>
              </a:rPr>
              <a:t>All names get capital letters.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ZA" sz="2000" dirty="0">
                <a:latin typeface="AB Junior Typing" panose="00000600000000000000" pitchFamily="2" charset="0"/>
              </a:rPr>
              <a:t>The word I.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ZA" sz="2000" dirty="0">
                <a:latin typeface="AB Junior Typing" panose="00000600000000000000" pitchFamily="2" charset="0"/>
              </a:rPr>
              <a:t>Days of the week.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ZA" sz="2000" dirty="0">
                <a:latin typeface="AB Junior Typing" panose="00000600000000000000" pitchFamily="2" charset="0"/>
              </a:rPr>
              <a:t>Names of months.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ZA" sz="2000" dirty="0"/>
          </a:p>
          <a:p>
            <a:pPr marL="457200" indent="-457200">
              <a:lnSpc>
                <a:spcPct val="200000"/>
              </a:lnSpc>
              <a:buAutoNum type="arabicPeriod"/>
            </a:pPr>
            <a:endParaRPr lang="en-ZA" sz="2000" dirty="0"/>
          </a:p>
          <a:p>
            <a:pPr marL="514350" indent="-514350">
              <a:buAutoNum type="arabicPeriod"/>
            </a:pP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4268784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eriod song from Grammaropolis - &quot;Full Stop.” - YouTube | Songs ...">
            <a:extLst>
              <a:ext uri="{FF2B5EF4-FFF2-40B4-BE49-F238E27FC236}">
                <a16:creationId xmlns:a16="http://schemas.microsoft.com/office/drawing/2014/main" id="{82D276C9-7E4F-4CFC-8B20-5A895BBBE5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1" b="11547"/>
          <a:stretch/>
        </p:blipFill>
        <p:spPr bwMode="auto">
          <a:xfrm>
            <a:off x="307144" y="618978"/>
            <a:ext cx="537620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AA3486-E132-46AD-B40C-B5CD76F91171}"/>
              </a:ext>
            </a:extLst>
          </p:cNvPr>
          <p:cNvSpPr txBox="1"/>
          <p:nvPr/>
        </p:nvSpPr>
        <p:spPr>
          <a:xfrm>
            <a:off x="5838093" y="2729132"/>
            <a:ext cx="55004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800" dirty="0">
                <a:latin typeface="AB Junior Typing" panose="00000600000000000000" pitchFamily="2" charset="0"/>
              </a:rPr>
              <a:t>Use a full stop at the end of a sentence</a:t>
            </a:r>
            <a:r>
              <a:rPr lang="en-Z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2236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mmas explained for parents | Commas in primary school | Using ...">
            <a:extLst>
              <a:ext uri="{FF2B5EF4-FFF2-40B4-BE49-F238E27FC236}">
                <a16:creationId xmlns:a16="http://schemas.microsoft.com/office/drawing/2014/main" id="{FF4D0888-E1CB-4A6D-9C07-3F815FB63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734" y="333743"/>
            <a:ext cx="2753676" cy="330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C290D0-E989-4A18-8784-C51373E5B2C9}"/>
              </a:ext>
            </a:extLst>
          </p:cNvPr>
          <p:cNvSpPr txBox="1"/>
          <p:nvPr/>
        </p:nvSpPr>
        <p:spPr>
          <a:xfrm>
            <a:off x="787791" y="928468"/>
            <a:ext cx="7385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dirty="0">
                <a:solidFill>
                  <a:schemeClr val="bg1"/>
                </a:solidFill>
                <a:latin typeface="AB Junior Typing" panose="00000600000000000000" pitchFamily="2" charset="0"/>
              </a:rPr>
              <a:t>Use  commas to separate words in lists.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E7C80E-CD2E-4F5A-AACD-66798A64A15E}"/>
              </a:ext>
            </a:extLst>
          </p:cNvPr>
          <p:cNvSpPr txBox="1"/>
          <p:nvPr/>
        </p:nvSpPr>
        <p:spPr>
          <a:xfrm>
            <a:off x="450166" y="2743200"/>
            <a:ext cx="78955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latin typeface="AB Junior Typing" panose="00000600000000000000" pitchFamily="2" charset="0"/>
              </a:rPr>
              <a:t>I went to the shops and I bought books, pencils, pens and a ruler</a:t>
            </a:r>
            <a:r>
              <a:rPr lang="en-ZA" sz="2400" dirty="0">
                <a:latin typeface="AB Junior Typing" panose="00000600000000000000" pitchFamily="2" charset="0"/>
              </a:rPr>
              <a:t>.</a:t>
            </a:r>
          </a:p>
          <a:p>
            <a:endParaRPr lang="en-ZA" sz="2400" dirty="0">
              <a:latin typeface="AB Junior Typing" panose="00000600000000000000" pitchFamily="2" charset="0"/>
            </a:endParaRPr>
          </a:p>
          <a:p>
            <a:endParaRPr lang="en-ZA" sz="2800" dirty="0">
              <a:solidFill>
                <a:schemeClr val="bg1"/>
              </a:solidFill>
              <a:latin typeface="AB Junior Typing" panose="00000600000000000000" pitchFamily="2" charset="0"/>
            </a:endParaRPr>
          </a:p>
          <a:p>
            <a:endParaRPr lang="en-ZA" sz="2800" dirty="0">
              <a:solidFill>
                <a:schemeClr val="bg1"/>
              </a:solidFill>
              <a:latin typeface="AB Junior Typing" panose="00000600000000000000" pitchFamily="2" charset="0"/>
            </a:endParaRPr>
          </a:p>
          <a:p>
            <a:endParaRPr lang="en-ZA" sz="2800" dirty="0">
              <a:solidFill>
                <a:schemeClr val="bg1"/>
              </a:solidFill>
              <a:latin typeface="AB Junior Typing" panose="00000600000000000000" pitchFamily="2" charset="0"/>
            </a:endParaRPr>
          </a:p>
          <a:p>
            <a:r>
              <a:rPr lang="en-ZA" sz="2800" dirty="0">
                <a:solidFill>
                  <a:schemeClr val="bg1"/>
                </a:solidFill>
                <a:latin typeface="AB Junior Typing" panose="00000600000000000000" pitchFamily="2" charset="0"/>
              </a:rPr>
              <a:t>There is no comma before the word AND.</a:t>
            </a:r>
          </a:p>
        </p:txBody>
      </p:sp>
    </p:spTree>
    <p:extLst>
      <p:ext uri="{BB962C8B-B14F-4D97-AF65-F5344CB8AC3E}">
        <p14:creationId xmlns:p14="http://schemas.microsoft.com/office/powerpoint/2010/main" val="3296262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Question Mark Thinking Sticker by Universal Kids for iOS &amp; Android ...">
            <a:extLst>
              <a:ext uri="{FF2B5EF4-FFF2-40B4-BE49-F238E27FC236}">
                <a16:creationId xmlns:a16="http://schemas.microsoft.com/office/drawing/2014/main" id="{1C89AAC7-23C8-4453-A902-5978F44CD7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902" y="-488853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9740F3-A7D4-457B-8011-89BAC62738B2}"/>
              </a:ext>
            </a:extLst>
          </p:cNvPr>
          <p:cNvSpPr txBox="1"/>
          <p:nvPr/>
        </p:nvSpPr>
        <p:spPr>
          <a:xfrm>
            <a:off x="576775" y="703385"/>
            <a:ext cx="7188591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dirty="0">
                <a:latin typeface="AB Junior Typing" panose="00000600000000000000" pitchFamily="2" charset="0"/>
              </a:rPr>
              <a:t>Use a question mark at the end of a question sentence.</a:t>
            </a:r>
          </a:p>
          <a:p>
            <a:pPr algn="ctr"/>
            <a:endParaRPr lang="en-ZA" sz="3200" dirty="0">
              <a:solidFill>
                <a:schemeClr val="bg1"/>
              </a:solidFill>
              <a:latin typeface="AB Junior Typing" panose="00000600000000000000" pitchFamily="2" charset="0"/>
            </a:endParaRPr>
          </a:p>
          <a:p>
            <a:pPr algn="ctr"/>
            <a:r>
              <a:rPr lang="en-ZA" sz="11500" dirty="0">
                <a:solidFill>
                  <a:schemeClr val="bg1"/>
                </a:solidFill>
                <a:latin typeface="AB Junior Typing" panose="000006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ZA" sz="3600" dirty="0">
                <a:solidFill>
                  <a:schemeClr val="bg1"/>
                </a:solidFill>
                <a:latin typeface="AB Junior Typing" panose="00000600000000000000" pitchFamily="2" charset="0"/>
              </a:rPr>
              <a:t>Who</a:t>
            </a:r>
            <a:r>
              <a:rPr lang="en-ZA" sz="8800" dirty="0">
                <a:solidFill>
                  <a:schemeClr val="bg1"/>
                </a:solidFill>
                <a:latin typeface="AB Junior Typing" panose="00000600000000000000" pitchFamily="2" charset="0"/>
              </a:rPr>
              <a:t> </a:t>
            </a:r>
            <a:r>
              <a:rPr lang="en-ZA" sz="3600" dirty="0">
                <a:solidFill>
                  <a:schemeClr val="bg1"/>
                </a:solidFill>
                <a:latin typeface="AB Junior Typing" panose="00000600000000000000" pitchFamily="2" charset="0"/>
              </a:rPr>
              <a:t>knows how to use a question mark</a:t>
            </a:r>
            <a:r>
              <a:rPr lang="en-ZA" sz="3600" dirty="0">
                <a:latin typeface="AB Junior Typing" panose="00000600000000000000" pitchFamily="2" charset="0"/>
              </a:rPr>
              <a:t>?</a:t>
            </a:r>
            <a:endParaRPr lang="en-ZA" sz="8800" dirty="0">
              <a:latin typeface="AB Junior Typing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367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xclamation point gif 13 » GIF Images Download">
            <a:extLst>
              <a:ext uri="{FF2B5EF4-FFF2-40B4-BE49-F238E27FC236}">
                <a16:creationId xmlns:a16="http://schemas.microsoft.com/office/drawing/2014/main" id="{6583FC81-0B0C-4789-9F14-6B7B6E4B11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7" y="1420837"/>
            <a:ext cx="3996397" cy="33340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11DBCE-805D-417C-B607-1B01EBDADB87}"/>
              </a:ext>
            </a:extLst>
          </p:cNvPr>
          <p:cNvSpPr txBox="1"/>
          <p:nvPr/>
        </p:nvSpPr>
        <p:spPr>
          <a:xfrm>
            <a:off x="4937760" y="942535"/>
            <a:ext cx="655554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dirty="0">
                <a:solidFill>
                  <a:schemeClr val="bg1"/>
                </a:solidFill>
                <a:latin typeface="AB Junior Typing" panose="00000600000000000000" pitchFamily="2" charset="0"/>
              </a:rPr>
              <a:t>Use an exclamation mark at the end of a sentence when you want to show strong emotion.</a:t>
            </a:r>
          </a:p>
          <a:p>
            <a:pPr algn="ctr"/>
            <a:endParaRPr lang="en-ZA" sz="3200" dirty="0">
              <a:solidFill>
                <a:schemeClr val="bg1"/>
              </a:solidFill>
              <a:latin typeface="AB Junior Typing" panose="00000600000000000000" pitchFamily="2" charset="0"/>
            </a:endParaRPr>
          </a:p>
          <a:p>
            <a:pPr algn="ctr"/>
            <a:r>
              <a:rPr lang="en-ZA" sz="13800" dirty="0">
                <a:solidFill>
                  <a:schemeClr val="bg1"/>
                </a:solidFill>
                <a:latin typeface="AB Junior Typing" panose="00000600000000000000" pitchFamily="2" charset="0"/>
              </a:rPr>
              <a:t>!</a:t>
            </a:r>
            <a:endParaRPr lang="en-ZA" sz="3200" dirty="0">
              <a:solidFill>
                <a:schemeClr val="bg1"/>
              </a:solidFill>
              <a:latin typeface="AB Junior Typing" panose="000006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ZA" sz="3200" dirty="0">
                <a:latin typeface="AB Junior Typing" panose="00000600000000000000" pitchFamily="2" charset="0"/>
              </a:rPr>
              <a:t>Oh no, you broke my toy</a:t>
            </a:r>
            <a:r>
              <a:rPr lang="en-ZA" sz="3200" dirty="0">
                <a:solidFill>
                  <a:schemeClr val="bg1"/>
                </a:solidFill>
                <a:latin typeface="AB Junior Typing" panose="00000600000000000000" pitchFamily="2" charset="0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ZA" sz="3200" dirty="0">
                <a:latin typeface="AB Junior Typing" panose="00000600000000000000" pitchFamily="2" charset="0"/>
              </a:rPr>
              <a:t>Pick up that toy right now</a:t>
            </a:r>
            <a:r>
              <a:rPr lang="en-ZA" sz="3200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80580652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97</TotalTime>
  <Words>136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AB Junior Typing</vt:lpstr>
      <vt:lpstr>Century Gothic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 PEREIRA</dc:creator>
  <cp:lastModifiedBy>ISABEL PEREIRA</cp:lastModifiedBy>
  <cp:revision>13</cp:revision>
  <dcterms:created xsi:type="dcterms:W3CDTF">2020-04-24T15:30:18Z</dcterms:created>
  <dcterms:modified xsi:type="dcterms:W3CDTF">2020-04-24T17:08:06Z</dcterms:modified>
</cp:coreProperties>
</file>