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rgbClr val="262626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198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2257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95431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22723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66317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8605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51983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84373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2626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8939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Z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9042501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1481658-FFCE-4AFF-8046-E706C28FAC4D}" type="datetimeFigureOut">
              <a:rPr lang="en-ZA" smtClean="0"/>
              <a:t>2020/04/28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915151E7-1B2D-43F4-A2DB-24C6C88C962C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43596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5EF4-D039-495C-BD51-FB4E3D93FC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ZA" dirty="0"/>
              <a:t>Spelling Unit 17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56A334-DAAC-49AD-B2F4-17F84EEFBB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21483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5137896" y="1306830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weak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573844" y="4108296"/>
            <a:ext cx="10750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I feel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weak</a:t>
            </a:r>
            <a:r>
              <a:rPr lang="en-ZA" sz="4400" dirty="0">
                <a:latin typeface="AB Junior Typing" panose="00000600000000000000" pitchFamily="2" charset="0"/>
              </a:rPr>
              <a:t> when I am sick.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3074" name="Picture 2" descr="Graphic Royalty Free Download Sick Clipart - Sick Child Clipart ...">
            <a:extLst>
              <a:ext uri="{FF2B5EF4-FFF2-40B4-BE49-F238E27FC236}">
                <a16:creationId xmlns:a16="http://schemas.microsoft.com/office/drawing/2014/main" id="{DD390F66-4451-4592-BED5-08D197C7D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3" y="256714"/>
            <a:ext cx="3755232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583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5825784" y="1213009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each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720675" y="3563188"/>
            <a:ext cx="1075064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Each</a:t>
            </a:r>
            <a:r>
              <a:rPr lang="en-ZA" sz="4400" dirty="0">
                <a:latin typeface="AB Junior Typing" panose="00000600000000000000" pitchFamily="2" charset="0"/>
              </a:rPr>
              <a:t> child held hands with the children next to them.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2050" name="Picture 2" descr="Row of Children Images, Stock Photos &amp; Vectors | Shutterstock">
            <a:extLst>
              <a:ext uri="{FF2B5EF4-FFF2-40B4-BE49-F238E27FC236}">
                <a16:creationId xmlns:a16="http://schemas.microsoft.com/office/drawing/2014/main" id="{A8053712-3447-4397-B19A-399873618FB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25"/>
          <a:stretch/>
        </p:blipFill>
        <p:spPr bwMode="auto">
          <a:xfrm>
            <a:off x="403273" y="653415"/>
            <a:ext cx="4743450" cy="2492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9388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5445956" y="1213009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eat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573844" y="3942427"/>
            <a:ext cx="10750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I use my knife and fork when I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eat</a:t>
            </a:r>
            <a:r>
              <a:rPr lang="en-ZA" sz="4400" dirty="0">
                <a:latin typeface="AB Junior Typing" panose="00000600000000000000" pitchFamily="2" charset="0"/>
              </a:rPr>
              <a:t>.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2" name="Picture 2" descr="Kids Eating Cartoon Images, Stock Photos &amp; Vectors | Shutterstock">
            <a:extLst>
              <a:ext uri="{FF2B5EF4-FFF2-40B4-BE49-F238E27FC236}">
                <a16:creationId xmlns:a16="http://schemas.microsoft.com/office/drawing/2014/main" id="{5001639D-111F-4971-8C4B-1764C1C248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25"/>
          <a:stretch/>
        </p:blipFill>
        <p:spPr bwMode="auto">
          <a:xfrm>
            <a:off x="1068779" y="561838"/>
            <a:ext cx="2757633" cy="2867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915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5445956" y="1213009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meat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720675" y="3829109"/>
            <a:ext cx="1075064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I eat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meat</a:t>
            </a:r>
            <a:r>
              <a:rPr lang="en-ZA" sz="4400" dirty="0">
                <a:latin typeface="AB Junior Typing" panose="00000600000000000000" pitchFamily="2" charset="0"/>
              </a:rPr>
              <a:t> and vegetables for dinner.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1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13314" name="Picture 2" descr="肉 食べる Stock Illustrations, Images &amp; Vectors | Shutterstock">
            <a:extLst>
              <a:ext uri="{FF2B5EF4-FFF2-40B4-BE49-F238E27FC236}">
                <a16:creationId xmlns:a16="http://schemas.microsoft.com/office/drawing/2014/main" id="{104648CD-7509-4899-915C-2CB0BB8BD54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682"/>
          <a:stretch/>
        </p:blipFill>
        <p:spPr bwMode="auto">
          <a:xfrm>
            <a:off x="881573" y="323557"/>
            <a:ext cx="2886810" cy="289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426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5445956" y="1287529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heap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720675" y="4235563"/>
            <a:ext cx="10750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I like to jump i</a:t>
            </a:r>
            <a:r>
              <a:rPr lang="en-ZA" sz="4400" b="1" dirty="0">
                <a:latin typeface="AB Junior Typing" panose="00000600000000000000" pitchFamily="2" charset="0"/>
              </a:rPr>
              <a:t>n</a:t>
            </a:r>
            <a:r>
              <a:rPr lang="en-ZA" sz="4400" dirty="0">
                <a:latin typeface="AB Junior Typing" panose="00000600000000000000" pitchFamily="2" charset="0"/>
              </a:rPr>
              <a:t>to a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heap</a:t>
            </a:r>
            <a:r>
              <a:rPr lang="en-ZA" sz="4400" dirty="0">
                <a:latin typeface="AB Junior Typing" panose="00000600000000000000" pitchFamily="2" charset="0"/>
              </a:rPr>
              <a:t> of leaves.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12290" name="Picture 2" descr="Pile Of Leaves Illustrations, Royalty-Free Vector Graphics &amp; Clip ...">
            <a:extLst>
              <a:ext uri="{FF2B5EF4-FFF2-40B4-BE49-F238E27FC236}">
                <a16:creationId xmlns:a16="http://schemas.microsoft.com/office/drawing/2014/main" id="{19EEE714-9BE0-42F9-B3EF-84D644FC2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3" y="380998"/>
            <a:ext cx="4077579" cy="3451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815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5558498" y="1726436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leaf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573844" y="3942427"/>
            <a:ext cx="10750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These are pretty autumn leaves. I see one red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leaf</a:t>
            </a:r>
            <a:r>
              <a:rPr lang="en-ZA" sz="4400" dirty="0">
                <a:latin typeface="AB Junior Typing" panose="00000600000000000000" pitchFamily="2" charset="0"/>
              </a:rPr>
              <a:t>.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8194" name="Picture 2" descr="Free Fall Leaves Cartoon, Download Free Clip Art, Free Clip Art on ...">
            <a:extLst>
              <a:ext uri="{FF2B5EF4-FFF2-40B4-BE49-F238E27FC236}">
                <a16:creationId xmlns:a16="http://schemas.microsoft.com/office/drawing/2014/main" id="{F6C632A7-47F8-4D16-97E0-73E837ACA6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27" y="328011"/>
            <a:ext cx="3723841" cy="3316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80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6083641" y="1213009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pea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573844" y="3942427"/>
            <a:ext cx="1075064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People enjoy eating green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pea</a:t>
            </a:r>
            <a:r>
              <a:rPr lang="en-ZA" sz="4400" dirty="0">
                <a:latin typeface="AB Junior Typing" panose="00000600000000000000" pitchFamily="2" charset="0"/>
              </a:rPr>
              <a:t>s.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105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7170" name="Picture 2" descr="Cartoon green pea vegetable with happy ... | Stock vector | Colourbox">
            <a:extLst>
              <a:ext uri="{FF2B5EF4-FFF2-40B4-BE49-F238E27FC236}">
                <a16:creationId xmlns:a16="http://schemas.microsoft.com/office/drawing/2014/main" id="{5877D315-2198-4AD0-AED6-6D91E8DD7C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3" y="398008"/>
            <a:ext cx="4542159" cy="31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663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4503421" y="1543247"/>
            <a:ext cx="608955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cream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720675" y="4271187"/>
            <a:ext cx="1075064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000" dirty="0">
                <a:latin typeface="AB Junior Typing" panose="00000600000000000000" pitchFamily="2" charset="0"/>
              </a:rPr>
              <a:t>I love strawberries and </a:t>
            </a:r>
            <a:r>
              <a:rPr lang="en-ZA" sz="4000" dirty="0">
                <a:solidFill>
                  <a:srgbClr val="FF0000"/>
                </a:solidFill>
                <a:latin typeface="AB Junior Typing" panose="00000600000000000000" pitchFamily="2" charset="0"/>
              </a:rPr>
              <a:t>cream</a:t>
            </a:r>
            <a:r>
              <a:rPr lang="en-ZA" sz="4000" dirty="0">
                <a:latin typeface="AB Junior Typing" panose="00000600000000000000" pitchFamily="2" charset="0"/>
              </a:rPr>
              <a:t> for dessert.</a:t>
            </a:r>
          </a:p>
          <a:p>
            <a:endParaRPr lang="en-ZA" sz="3600" dirty="0">
              <a:latin typeface="AB Junior Typing" panose="00000600000000000000" pitchFamily="2" charset="0"/>
            </a:endParaRPr>
          </a:p>
          <a:p>
            <a:endParaRPr lang="en-ZA" sz="1400" dirty="0">
              <a:latin typeface="AB Junior Typing" panose="00000600000000000000" pitchFamily="2" charset="0"/>
            </a:endParaRPr>
          </a:p>
          <a:p>
            <a:r>
              <a:rPr lang="en-ZA" sz="20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6146" name="Picture 2" descr="Strawberries And Cream Clipart">
            <a:extLst>
              <a:ext uri="{FF2B5EF4-FFF2-40B4-BE49-F238E27FC236}">
                <a16:creationId xmlns:a16="http://schemas.microsoft.com/office/drawing/2014/main" id="{C991AB54-28AE-4EC3-ADB4-62AD4E89DF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3"/>
          <a:stretch/>
        </p:blipFill>
        <p:spPr bwMode="auto">
          <a:xfrm>
            <a:off x="403273" y="495930"/>
            <a:ext cx="3521613" cy="3446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3474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4870648" y="1525481"/>
            <a:ext cx="589260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dream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545709" y="4123109"/>
            <a:ext cx="10750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When I fall asleep in my cosy bed, I have good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dream</a:t>
            </a:r>
            <a:r>
              <a:rPr lang="en-ZA" sz="4400" dirty="0">
                <a:latin typeface="AB Junior Typing" panose="00000600000000000000" pitchFamily="2" charset="0"/>
              </a:rPr>
              <a:t>s.  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91F845-2FBE-4307-B431-E4D875AD28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35" y="124714"/>
            <a:ext cx="4265717" cy="3616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32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A818AC8-E7AB-45DE-95BC-B76241AE2B2C}"/>
              </a:ext>
            </a:extLst>
          </p:cNvPr>
          <p:cNvSpPr txBox="1"/>
          <p:nvPr/>
        </p:nvSpPr>
        <p:spPr>
          <a:xfrm>
            <a:off x="5445956" y="1213009"/>
            <a:ext cx="50596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3800" dirty="0">
                <a:latin typeface="AB Junior Typing" panose="00000600000000000000" pitchFamily="2" charset="0"/>
              </a:rPr>
              <a:t>team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EF8C2A-A365-4E7B-A2BF-7EEFABB44EB9}"/>
              </a:ext>
            </a:extLst>
          </p:cNvPr>
          <p:cNvSpPr txBox="1"/>
          <p:nvPr/>
        </p:nvSpPr>
        <p:spPr>
          <a:xfrm>
            <a:off x="616047" y="4123109"/>
            <a:ext cx="10750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4400" dirty="0">
                <a:latin typeface="AB Junior Typing" panose="00000600000000000000" pitchFamily="2" charset="0"/>
              </a:rPr>
              <a:t>My soccer </a:t>
            </a:r>
            <a:r>
              <a:rPr lang="en-ZA" sz="4400" dirty="0">
                <a:solidFill>
                  <a:srgbClr val="FF0000"/>
                </a:solidFill>
                <a:latin typeface="AB Junior Typing" panose="00000600000000000000" pitchFamily="2" charset="0"/>
              </a:rPr>
              <a:t>team</a:t>
            </a:r>
            <a:r>
              <a:rPr lang="en-ZA" sz="4400" dirty="0">
                <a:latin typeface="AB Junior Typing" panose="00000600000000000000" pitchFamily="2" charset="0"/>
              </a:rPr>
              <a:t> is the best !</a:t>
            </a: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endParaRPr lang="en-ZA" sz="4400" dirty="0">
              <a:latin typeface="AB Junior Typing" panose="00000600000000000000" pitchFamily="2" charset="0"/>
            </a:endParaRPr>
          </a:p>
          <a:p>
            <a:r>
              <a:rPr lang="en-ZA" sz="2400" dirty="0">
                <a:latin typeface="AB Junior Typing" panose="00000600000000000000" pitchFamily="2" charset="0"/>
              </a:rPr>
              <a:t>         Think of your own sentence using the word. Say it aloud.</a:t>
            </a:r>
          </a:p>
        </p:txBody>
      </p:sp>
      <p:pic>
        <p:nvPicPr>
          <p:cNvPr id="1028" name="Picture 4" descr="Stick People Talking Cartoon - 2yamaha.com">
            <a:extLst>
              <a:ext uri="{FF2B5EF4-FFF2-40B4-BE49-F238E27FC236}">
                <a16:creationId xmlns:a16="http://schemas.microsoft.com/office/drawing/2014/main" id="{5D94273E-CE08-47F3-831D-E2D0FA86A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621" y="5369604"/>
            <a:ext cx="1369771" cy="1363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E5950E2-06B4-4FAE-B9AE-78D7D6EF40F3}"/>
              </a:ext>
            </a:extLst>
          </p:cNvPr>
          <p:cNvSpPr txBox="1"/>
          <p:nvPr/>
        </p:nvSpPr>
        <p:spPr>
          <a:xfrm>
            <a:off x="5445956" y="422583"/>
            <a:ext cx="6342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400" dirty="0">
                <a:latin typeface="AB Junior Typing" panose="00000600000000000000" pitchFamily="2" charset="0"/>
              </a:rPr>
              <a:t>Read the word. Look at the picture.</a:t>
            </a:r>
          </a:p>
        </p:txBody>
      </p:sp>
      <p:pic>
        <p:nvPicPr>
          <p:cNvPr id="4098" name="Picture 2" descr="Kids Playing Soccer Cartoon Stock Photos And Images - 123RF">
            <a:extLst>
              <a:ext uri="{FF2B5EF4-FFF2-40B4-BE49-F238E27FC236}">
                <a16:creationId xmlns:a16="http://schemas.microsoft.com/office/drawing/2014/main" id="{E178BCA9-2456-47E9-BA20-1BA30D371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273" y="422583"/>
            <a:ext cx="4286250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757228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471101"/>
      </a:dk2>
      <a:lt2>
        <a:srgbClr val="E7E8E2"/>
      </a:lt2>
      <a:accent1>
        <a:srgbClr val="A6B727"/>
      </a:accent1>
      <a:accent2>
        <a:srgbClr val="F04304"/>
      </a:accent2>
      <a:accent3>
        <a:srgbClr val="EF8606"/>
      </a:accent3>
      <a:accent4>
        <a:srgbClr val="F2C100"/>
      </a:accent4>
      <a:accent5>
        <a:srgbClr val="A65001"/>
      </a:accent5>
      <a:accent6>
        <a:srgbClr val="BA9585"/>
      </a:accent6>
      <a:hlink>
        <a:srgbClr val="00B0F0"/>
      </a:hlink>
      <a:folHlink>
        <a:srgbClr val="7F7F7F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3A8A2BB7-7C5E-4EB2-B1F1-CFFF0F57E77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134</TotalTime>
  <Words>337</Words>
  <Application>Microsoft Office PowerPoint</Application>
  <PresentationFormat>Widescreen</PresentationFormat>
  <Paragraphs>61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AB Junior Typing</vt:lpstr>
      <vt:lpstr>Arial</vt:lpstr>
      <vt:lpstr>Calibri Light</vt:lpstr>
      <vt:lpstr>Metropolitan</vt:lpstr>
      <vt:lpstr>Spelling Unit 17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Spelling Unit 17</dc:title>
  <dc:creator>ISABEL PEREIRA</dc:creator>
  <cp:lastModifiedBy>ISABEL PEREIRA</cp:lastModifiedBy>
  <cp:revision>15</cp:revision>
  <dcterms:created xsi:type="dcterms:W3CDTF">2020-04-28T15:00:08Z</dcterms:created>
  <dcterms:modified xsi:type="dcterms:W3CDTF">2020-04-28T17:15:03Z</dcterms:modified>
</cp:coreProperties>
</file>