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6756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935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3908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735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79924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2326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0860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88744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834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0435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9530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8107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57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365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1433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9595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397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B516550-6009-40CA-983D-D56BDD98371D}" type="datetimeFigureOut">
              <a:rPr lang="en-ZA" smtClean="0"/>
              <a:t>2020/04/27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B1D67D6-8008-4438-B400-C98035E88DD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6780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Ear-Cleaning Habits to Avoid">
            <a:extLst>
              <a:ext uri="{FF2B5EF4-FFF2-40B4-BE49-F238E27FC236}">
                <a16:creationId xmlns:a16="http://schemas.microsoft.com/office/drawing/2014/main" id="{BC2ED18B-5EDF-45A1-8D86-17A5576FD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4" y="503507"/>
            <a:ext cx="4278367" cy="270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818AC8-E7AB-45DE-95BC-B76241AE2B2C}"/>
              </a:ext>
            </a:extLst>
          </p:cNvPr>
          <p:cNvSpPr txBox="1"/>
          <p:nvPr/>
        </p:nvSpPr>
        <p:spPr>
          <a:xfrm>
            <a:off x="5445956" y="1213009"/>
            <a:ext cx="50596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800" dirty="0">
                <a:latin typeface="AB Junior Typing" panose="00000600000000000000" pitchFamily="2" charset="0"/>
              </a:rPr>
              <a:t>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F8C2A-A365-4E7B-A2BF-7EEFABB44EB9}"/>
              </a:ext>
            </a:extLst>
          </p:cNvPr>
          <p:cNvSpPr txBox="1"/>
          <p:nvPr/>
        </p:nvSpPr>
        <p:spPr>
          <a:xfrm>
            <a:off x="573844" y="3942427"/>
            <a:ext cx="107506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latin typeface="AB Junior Typing" panose="00000600000000000000" pitchFamily="2" charset="0"/>
              </a:rPr>
              <a:t>I listen well with my </a:t>
            </a:r>
            <a:r>
              <a:rPr lang="en-ZA" sz="4400" dirty="0">
                <a:solidFill>
                  <a:srgbClr val="FF0000"/>
                </a:solidFill>
                <a:latin typeface="AB Junior Typing" panose="00000600000000000000" pitchFamily="2" charset="0"/>
              </a:rPr>
              <a:t>ear</a:t>
            </a:r>
            <a:r>
              <a:rPr lang="en-ZA" sz="4400" dirty="0">
                <a:latin typeface="AB Junior Typing" panose="00000600000000000000" pitchFamily="2" charset="0"/>
              </a:rPr>
              <a:t>s.</a:t>
            </a:r>
          </a:p>
          <a:p>
            <a:endParaRPr lang="en-ZA" sz="4400" dirty="0">
              <a:latin typeface="AB Junior Typing" panose="00000600000000000000" pitchFamily="2" charset="0"/>
            </a:endParaRPr>
          </a:p>
          <a:p>
            <a:endParaRPr lang="en-ZA" sz="4400" dirty="0">
              <a:latin typeface="AB Junior Typing" panose="00000600000000000000" pitchFamily="2" charset="0"/>
            </a:endParaRPr>
          </a:p>
          <a:p>
            <a:r>
              <a:rPr lang="en-ZA" sz="2400" dirty="0">
                <a:latin typeface="AB Junior Typing" panose="00000600000000000000" pitchFamily="2" charset="0"/>
              </a:rPr>
              <a:t>         Think of your own sentence using the word. Say it aloud.</a:t>
            </a:r>
          </a:p>
        </p:txBody>
      </p:sp>
      <p:pic>
        <p:nvPicPr>
          <p:cNvPr id="1028" name="Picture 4" descr="Stick People Talking Cartoon - 2yamaha.com">
            <a:extLst>
              <a:ext uri="{FF2B5EF4-FFF2-40B4-BE49-F238E27FC236}">
                <a16:creationId xmlns:a16="http://schemas.microsoft.com/office/drawing/2014/main" id="{5D94273E-CE08-47F3-831D-E2D0FA86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1" y="5369604"/>
            <a:ext cx="1369771" cy="13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5950E2-06B4-4FAE-B9AE-78D7D6EF40F3}"/>
              </a:ext>
            </a:extLst>
          </p:cNvPr>
          <p:cNvSpPr txBox="1"/>
          <p:nvPr/>
        </p:nvSpPr>
        <p:spPr>
          <a:xfrm>
            <a:off x="5445956" y="422583"/>
            <a:ext cx="634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AB Junior Typing" panose="00000600000000000000" pitchFamily="2" charset="0"/>
              </a:rPr>
              <a:t>Read the word. Look at the picture.</a:t>
            </a:r>
          </a:p>
        </p:txBody>
      </p:sp>
    </p:spTree>
    <p:extLst>
      <p:ext uri="{BB962C8B-B14F-4D97-AF65-F5344CB8AC3E}">
        <p14:creationId xmlns:p14="http://schemas.microsoft.com/office/powerpoint/2010/main" val="1039151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818AC8-E7AB-45DE-95BC-B76241AE2B2C}"/>
              </a:ext>
            </a:extLst>
          </p:cNvPr>
          <p:cNvSpPr txBox="1"/>
          <p:nvPr/>
        </p:nvSpPr>
        <p:spPr>
          <a:xfrm>
            <a:off x="5066128" y="1305342"/>
            <a:ext cx="50596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800" dirty="0">
                <a:latin typeface="AB Junior Typing" panose="00000600000000000000" pitchFamily="2" charset="0"/>
              </a:rPr>
              <a:t>beard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F8C2A-A365-4E7B-A2BF-7EEFABB44EB9}"/>
              </a:ext>
            </a:extLst>
          </p:cNvPr>
          <p:cNvSpPr txBox="1"/>
          <p:nvPr/>
        </p:nvSpPr>
        <p:spPr>
          <a:xfrm>
            <a:off x="573844" y="3942427"/>
            <a:ext cx="107506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latin typeface="AB Junior Typing" panose="00000600000000000000" pitchFamily="2" charset="0"/>
              </a:rPr>
              <a:t>My grandfather has a </a:t>
            </a:r>
            <a:r>
              <a:rPr lang="en-ZA" sz="4400" dirty="0">
                <a:solidFill>
                  <a:srgbClr val="FF0000"/>
                </a:solidFill>
                <a:latin typeface="AB Junior Typing" panose="00000600000000000000" pitchFamily="2" charset="0"/>
              </a:rPr>
              <a:t>beard</a:t>
            </a:r>
            <a:r>
              <a:rPr lang="en-ZA" sz="4400" dirty="0">
                <a:latin typeface="AB Junior Typing" panose="00000600000000000000" pitchFamily="2" charset="0"/>
              </a:rPr>
              <a:t>.</a:t>
            </a:r>
          </a:p>
          <a:p>
            <a:endParaRPr lang="en-ZA" sz="4400" dirty="0">
              <a:latin typeface="AB Junior Typing" panose="00000600000000000000" pitchFamily="2" charset="0"/>
            </a:endParaRPr>
          </a:p>
          <a:p>
            <a:endParaRPr lang="en-ZA" sz="4400" dirty="0">
              <a:latin typeface="AB Junior Typing" panose="00000600000000000000" pitchFamily="2" charset="0"/>
            </a:endParaRPr>
          </a:p>
          <a:p>
            <a:endParaRPr lang="en-ZA" sz="1600" dirty="0">
              <a:latin typeface="AB Junior Typing" panose="00000600000000000000" pitchFamily="2" charset="0"/>
            </a:endParaRPr>
          </a:p>
          <a:p>
            <a:r>
              <a:rPr lang="en-ZA" sz="2400" dirty="0">
                <a:latin typeface="AB Junior Typing" panose="00000600000000000000" pitchFamily="2" charset="0"/>
              </a:rPr>
              <a:t>         Think of your own sentence using the word. Say it aloud.</a:t>
            </a:r>
          </a:p>
        </p:txBody>
      </p:sp>
      <p:pic>
        <p:nvPicPr>
          <p:cNvPr id="1028" name="Picture 4" descr="Stick People Talking Cartoon - 2yamaha.com">
            <a:extLst>
              <a:ext uri="{FF2B5EF4-FFF2-40B4-BE49-F238E27FC236}">
                <a16:creationId xmlns:a16="http://schemas.microsoft.com/office/drawing/2014/main" id="{5D94273E-CE08-47F3-831D-E2D0FA86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1" y="5369604"/>
            <a:ext cx="1369771" cy="13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5950E2-06B4-4FAE-B9AE-78D7D6EF40F3}"/>
              </a:ext>
            </a:extLst>
          </p:cNvPr>
          <p:cNvSpPr txBox="1"/>
          <p:nvPr/>
        </p:nvSpPr>
        <p:spPr>
          <a:xfrm>
            <a:off x="5445956" y="422583"/>
            <a:ext cx="634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AB Junior Typing" panose="00000600000000000000" pitchFamily="2" charset="0"/>
              </a:rPr>
              <a:t>Read the word. Look at the picture.</a:t>
            </a:r>
          </a:p>
        </p:txBody>
      </p:sp>
      <p:pic>
        <p:nvPicPr>
          <p:cNvPr id="2050" name="Picture 2" descr="Balding Young Man Beard Sunglasses Clothes Style Stock ...">
            <a:extLst>
              <a:ext uri="{FF2B5EF4-FFF2-40B4-BE49-F238E27FC236}">
                <a16:creationId xmlns:a16="http://schemas.microsoft.com/office/drawing/2014/main" id="{29705FB2-4C93-481E-8211-A0E1238E2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8" y="134636"/>
            <a:ext cx="3116061" cy="355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6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818AC8-E7AB-45DE-95BC-B76241AE2B2C}"/>
              </a:ext>
            </a:extLst>
          </p:cNvPr>
          <p:cNvSpPr txBox="1"/>
          <p:nvPr/>
        </p:nvSpPr>
        <p:spPr>
          <a:xfrm>
            <a:off x="5614768" y="1596354"/>
            <a:ext cx="50596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800" dirty="0">
                <a:latin typeface="AB Junior Typing" panose="00000600000000000000" pitchFamily="2" charset="0"/>
              </a:rPr>
              <a:t>hear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F8C2A-A365-4E7B-A2BF-7EEFABB44EB9}"/>
              </a:ext>
            </a:extLst>
          </p:cNvPr>
          <p:cNvSpPr txBox="1"/>
          <p:nvPr/>
        </p:nvSpPr>
        <p:spPr>
          <a:xfrm>
            <a:off x="573844" y="3942427"/>
            <a:ext cx="107506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latin typeface="AB Junior Typing" panose="00000600000000000000" pitchFamily="2" charset="0"/>
            </a:endParaRPr>
          </a:p>
          <a:p>
            <a:r>
              <a:rPr lang="en-ZA" sz="4400" dirty="0">
                <a:latin typeface="AB Junior Typing" panose="00000600000000000000" pitchFamily="2" charset="0"/>
              </a:rPr>
              <a:t>I </a:t>
            </a:r>
            <a:r>
              <a:rPr lang="en-ZA" sz="4400" dirty="0">
                <a:solidFill>
                  <a:srgbClr val="FF0000"/>
                </a:solidFill>
                <a:latin typeface="AB Junior Typing" panose="00000600000000000000" pitchFamily="2" charset="0"/>
              </a:rPr>
              <a:t>hear</a:t>
            </a:r>
            <a:r>
              <a:rPr lang="en-ZA" sz="4400" dirty="0">
                <a:latin typeface="AB Junior Typing" panose="00000600000000000000" pitchFamily="2" charset="0"/>
              </a:rPr>
              <a:t> lovely sounds around me.</a:t>
            </a:r>
          </a:p>
          <a:p>
            <a:endParaRPr lang="en-ZA" sz="4400" dirty="0">
              <a:latin typeface="AB Junior Typing" panose="00000600000000000000" pitchFamily="2" charset="0"/>
            </a:endParaRPr>
          </a:p>
          <a:p>
            <a:endParaRPr lang="en-ZA" sz="4400" dirty="0">
              <a:latin typeface="AB Junior Typing" panose="00000600000000000000" pitchFamily="2" charset="0"/>
            </a:endParaRPr>
          </a:p>
          <a:p>
            <a:r>
              <a:rPr lang="en-ZA" sz="2400" dirty="0">
                <a:latin typeface="AB Junior Typing" panose="00000600000000000000" pitchFamily="2" charset="0"/>
              </a:rPr>
              <a:t>         Think of your own sentence using the word. Say it aloud.</a:t>
            </a:r>
          </a:p>
        </p:txBody>
      </p:sp>
      <p:pic>
        <p:nvPicPr>
          <p:cNvPr id="1028" name="Picture 4" descr="Stick People Talking Cartoon - 2yamaha.com">
            <a:extLst>
              <a:ext uri="{FF2B5EF4-FFF2-40B4-BE49-F238E27FC236}">
                <a16:creationId xmlns:a16="http://schemas.microsoft.com/office/drawing/2014/main" id="{5D94273E-CE08-47F3-831D-E2D0FA86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1" y="5369604"/>
            <a:ext cx="1369771" cy="13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5950E2-06B4-4FAE-B9AE-78D7D6EF40F3}"/>
              </a:ext>
            </a:extLst>
          </p:cNvPr>
          <p:cNvSpPr txBox="1"/>
          <p:nvPr/>
        </p:nvSpPr>
        <p:spPr>
          <a:xfrm>
            <a:off x="5445956" y="422583"/>
            <a:ext cx="634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AB Junior Typing" panose="00000600000000000000" pitchFamily="2" charset="0"/>
              </a:rPr>
              <a:t>Read the word. Look at the picture.</a:t>
            </a:r>
          </a:p>
        </p:txBody>
      </p:sp>
      <p:pic>
        <p:nvPicPr>
          <p:cNvPr id="10242" name="Picture 2" descr="Pictures Of People Listening To Music - Clip Art Library">
            <a:extLst>
              <a:ext uri="{FF2B5EF4-FFF2-40B4-BE49-F238E27FC236}">
                <a16:creationId xmlns:a16="http://schemas.microsoft.com/office/drawing/2014/main" id="{CBFEFDED-9E58-432C-8C8C-C4E2913DC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45" y="211216"/>
            <a:ext cx="4162027" cy="36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06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818AC8-E7AB-45DE-95BC-B76241AE2B2C}"/>
              </a:ext>
            </a:extLst>
          </p:cNvPr>
          <p:cNvSpPr txBox="1"/>
          <p:nvPr/>
        </p:nvSpPr>
        <p:spPr>
          <a:xfrm>
            <a:off x="5445956" y="1213009"/>
            <a:ext cx="50596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800" dirty="0">
                <a:latin typeface="AB Junior Typing" panose="00000600000000000000" pitchFamily="2" charset="0"/>
              </a:rPr>
              <a:t>near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F8C2A-A365-4E7B-A2BF-7EEFABB44EB9}"/>
              </a:ext>
            </a:extLst>
          </p:cNvPr>
          <p:cNvSpPr txBox="1"/>
          <p:nvPr/>
        </p:nvSpPr>
        <p:spPr>
          <a:xfrm>
            <a:off x="1038078" y="3942427"/>
            <a:ext cx="107506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latin typeface="AB Junior Typing" panose="00000600000000000000" pitchFamily="2" charset="0"/>
              </a:rPr>
              <a:t>The girl is very </a:t>
            </a:r>
            <a:r>
              <a:rPr lang="en-ZA" sz="4400" dirty="0">
                <a:solidFill>
                  <a:srgbClr val="FF0000"/>
                </a:solidFill>
                <a:latin typeface="AB Junior Typing" panose="00000600000000000000" pitchFamily="2" charset="0"/>
              </a:rPr>
              <a:t>near</a:t>
            </a:r>
            <a:r>
              <a:rPr lang="en-ZA" sz="4400" dirty="0">
                <a:latin typeface="AB Junior Typing" panose="00000600000000000000" pitchFamily="2" charset="0"/>
              </a:rPr>
              <a:t> to the tree.</a:t>
            </a:r>
          </a:p>
          <a:p>
            <a:endParaRPr lang="en-ZA" sz="4400" dirty="0">
              <a:latin typeface="AB Junior Typing" panose="00000600000000000000" pitchFamily="2" charset="0"/>
            </a:endParaRPr>
          </a:p>
          <a:p>
            <a:endParaRPr lang="en-ZA" sz="4400" dirty="0">
              <a:latin typeface="AB Junior Typing" panose="00000600000000000000" pitchFamily="2" charset="0"/>
            </a:endParaRPr>
          </a:p>
          <a:p>
            <a:r>
              <a:rPr lang="en-ZA" sz="2400" dirty="0">
                <a:latin typeface="AB Junior Typing" panose="00000600000000000000" pitchFamily="2" charset="0"/>
              </a:rPr>
              <a:t>         Think of your own sentence using the word. Say it aloud.</a:t>
            </a:r>
          </a:p>
        </p:txBody>
      </p:sp>
      <p:pic>
        <p:nvPicPr>
          <p:cNvPr id="1028" name="Picture 4" descr="Stick People Talking Cartoon - 2yamaha.com">
            <a:extLst>
              <a:ext uri="{FF2B5EF4-FFF2-40B4-BE49-F238E27FC236}">
                <a16:creationId xmlns:a16="http://schemas.microsoft.com/office/drawing/2014/main" id="{5D94273E-CE08-47F3-831D-E2D0FA86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1" y="5369604"/>
            <a:ext cx="1369771" cy="13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5950E2-06B4-4FAE-B9AE-78D7D6EF40F3}"/>
              </a:ext>
            </a:extLst>
          </p:cNvPr>
          <p:cNvSpPr txBox="1"/>
          <p:nvPr/>
        </p:nvSpPr>
        <p:spPr>
          <a:xfrm>
            <a:off x="5445956" y="422583"/>
            <a:ext cx="634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AB Junior Typing" panose="00000600000000000000" pitchFamily="2" charset="0"/>
              </a:rPr>
              <a:t>Read the word. Look at the picture.</a:t>
            </a:r>
          </a:p>
        </p:txBody>
      </p:sp>
      <p:pic>
        <p:nvPicPr>
          <p:cNvPr id="9220" name="Picture 4" descr="Clipart Near And Far">
            <a:extLst>
              <a:ext uri="{FF2B5EF4-FFF2-40B4-BE49-F238E27FC236}">
                <a16:creationId xmlns:a16="http://schemas.microsoft.com/office/drawing/2014/main" id="{FE6B9B15-3026-4951-8DD4-E24E3ED9A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 bwMode="auto">
          <a:xfrm>
            <a:off x="719725" y="422583"/>
            <a:ext cx="3894477" cy="332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85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818AC8-E7AB-45DE-95BC-B76241AE2B2C}"/>
              </a:ext>
            </a:extLst>
          </p:cNvPr>
          <p:cNvSpPr txBox="1"/>
          <p:nvPr/>
        </p:nvSpPr>
        <p:spPr>
          <a:xfrm>
            <a:off x="5445956" y="1213009"/>
            <a:ext cx="50596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800" dirty="0">
                <a:latin typeface="AB Junior Typing" panose="00000600000000000000" pitchFamily="2" charset="0"/>
              </a:rPr>
              <a:t>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F8C2A-A365-4E7B-A2BF-7EEFABB44EB9}"/>
              </a:ext>
            </a:extLst>
          </p:cNvPr>
          <p:cNvSpPr txBox="1"/>
          <p:nvPr/>
        </p:nvSpPr>
        <p:spPr>
          <a:xfrm>
            <a:off x="573844" y="3942427"/>
            <a:ext cx="107506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latin typeface="AB Junior Typing" panose="00000600000000000000" pitchFamily="2" charset="0"/>
              </a:rPr>
              <a:t>My family and I have a party at the end of the </a:t>
            </a:r>
            <a:r>
              <a:rPr lang="en-ZA" sz="4400" dirty="0">
                <a:solidFill>
                  <a:srgbClr val="FF0000"/>
                </a:solidFill>
                <a:latin typeface="AB Junior Typing" panose="00000600000000000000" pitchFamily="2" charset="0"/>
              </a:rPr>
              <a:t>year</a:t>
            </a:r>
            <a:r>
              <a:rPr lang="en-ZA" sz="4400" dirty="0">
                <a:latin typeface="AB Junior Typing" panose="00000600000000000000" pitchFamily="2" charset="0"/>
              </a:rPr>
              <a:t>.</a:t>
            </a:r>
          </a:p>
          <a:p>
            <a:endParaRPr lang="en-ZA" sz="4400" dirty="0">
              <a:latin typeface="AB Junior Typing" panose="00000600000000000000" pitchFamily="2" charset="0"/>
            </a:endParaRPr>
          </a:p>
          <a:p>
            <a:r>
              <a:rPr lang="en-ZA" sz="2400" dirty="0">
                <a:latin typeface="AB Junior Typing" panose="00000600000000000000" pitchFamily="2" charset="0"/>
              </a:rPr>
              <a:t>         Think of your own sentence using the word. Say it aloud.</a:t>
            </a:r>
          </a:p>
        </p:txBody>
      </p:sp>
      <p:pic>
        <p:nvPicPr>
          <p:cNvPr id="1028" name="Picture 4" descr="Stick People Talking Cartoon - 2yamaha.com">
            <a:extLst>
              <a:ext uri="{FF2B5EF4-FFF2-40B4-BE49-F238E27FC236}">
                <a16:creationId xmlns:a16="http://schemas.microsoft.com/office/drawing/2014/main" id="{5D94273E-CE08-47F3-831D-E2D0FA86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1" y="5369604"/>
            <a:ext cx="1369771" cy="13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5950E2-06B4-4FAE-B9AE-78D7D6EF40F3}"/>
              </a:ext>
            </a:extLst>
          </p:cNvPr>
          <p:cNvSpPr txBox="1"/>
          <p:nvPr/>
        </p:nvSpPr>
        <p:spPr>
          <a:xfrm>
            <a:off x="5445956" y="422583"/>
            <a:ext cx="634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AB Junior Typing" panose="00000600000000000000" pitchFamily="2" charset="0"/>
              </a:rPr>
              <a:t>Read the word. Look at the picture.</a:t>
            </a:r>
          </a:p>
        </p:txBody>
      </p:sp>
      <p:pic>
        <p:nvPicPr>
          <p:cNvPr id="8194" name="Picture 2" descr="Cartoon Happy new year wishes">
            <a:extLst>
              <a:ext uri="{FF2B5EF4-FFF2-40B4-BE49-F238E27FC236}">
                <a16:creationId xmlns:a16="http://schemas.microsoft.com/office/drawing/2014/main" id="{C2EDCDA3-DE2E-4F49-A11A-B6C7DFD55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7"/>
          <a:stretch/>
        </p:blipFill>
        <p:spPr bwMode="auto">
          <a:xfrm>
            <a:off x="573844" y="422583"/>
            <a:ext cx="3390107" cy="299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818AC8-E7AB-45DE-95BC-B76241AE2B2C}"/>
              </a:ext>
            </a:extLst>
          </p:cNvPr>
          <p:cNvSpPr txBox="1"/>
          <p:nvPr/>
        </p:nvSpPr>
        <p:spPr>
          <a:xfrm>
            <a:off x="5445956" y="1305342"/>
            <a:ext cx="50596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800" dirty="0">
                <a:latin typeface="AB Junior Typing" panose="00000600000000000000" pitchFamily="2" charset="0"/>
              </a:rPr>
              <a:t>fear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F8C2A-A365-4E7B-A2BF-7EEFABB44EB9}"/>
              </a:ext>
            </a:extLst>
          </p:cNvPr>
          <p:cNvSpPr txBox="1"/>
          <p:nvPr/>
        </p:nvSpPr>
        <p:spPr>
          <a:xfrm>
            <a:off x="573844" y="3942427"/>
            <a:ext cx="107506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000" dirty="0">
              <a:latin typeface="AB Junior Typing" panose="00000600000000000000" pitchFamily="2" charset="0"/>
            </a:endParaRPr>
          </a:p>
          <a:p>
            <a:r>
              <a:rPr lang="en-ZA" sz="4400" dirty="0">
                <a:latin typeface="AB Junior Typing" panose="00000600000000000000" pitchFamily="2" charset="0"/>
              </a:rPr>
              <a:t>I </a:t>
            </a:r>
            <a:r>
              <a:rPr lang="en-ZA" sz="4400" dirty="0">
                <a:solidFill>
                  <a:srgbClr val="FF0000"/>
                </a:solidFill>
                <a:latin typeface="AB Junior Typing" panose="00000600000000000000" pitchFamily="2" charset="0"/>
              </a:rPr>
              <a:t>fear</a:t>
            </a:r>
            <a:r>
              <a:rPr lang="en-ZA" sz="4400" dirty="0">
                <a:latin typeface="AB Junior Typing" panose="00000600000000000000" pitchFamily="2" charset="0"/>
              </a:rPr>
              <a:t> I will have a bad dream.</a:t>
            </a:r>
          </a:p>
          <a:p>
            <a:endParaRPr lang="en-ZA" sz="4400" dirty="0">
              <a:latin typeface="AB Junior Typing" panose="00000600000000000000" pitchFamily="2" charset="0"/>
            </a:endParaRPr>
          </a:p>
          <a:p>
            <a:endParaRPr lang="en-ZA" sz="4000" dirty="0">
              <a:latin typeface="AB Junior Typing" panose="00000600000000000000" pitchFamily="2" charset="0"/>
            </a:endParaRPr>
          </a:p>
          <a:p>
            <a:r>
              <a:rPr lang="en-ZA" sz="2400" dirty="0">
                <a:latin typeface="AB Junior Typing" panose="00000600000000000000" pitchFamily="2" charset="0"/>
              </a:rPr>
              <a:t>         Think of your own sentence using the word. Say it aloud.</a:t>
            </a:r>
          </a:p>
        </p:txBody>
      </p:sp>
      <p:pic>
        <p:nvPicPr>
          <p:cNvPr id="1028" name="Picture 4" descr="Stick People Talking Cartoon - 2yamaha.com">
            <a:extLst>
              <a:ext uri="{FF2B5EF4-FFF2-40B4-BE49-F238E27FC236}">
                <a16:creationId xmlns:a16="http://schemas.microsoft.com/office/drawing/2014/main" id="{5D94273E-CE08-47F3-831D-E2D0FA86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1" y="5369604"/>
            <a:ext cx="1369771" cy="13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5950E2-06B4-4FAE-B9AE-78D7D6EF40F3}"/>
              </a:ext>
            </a:extLst>
          </p:cNvPr>
          <p:cNvSpPr txBox="1"/>
          <p:nvPr/>
        </p:nvSpPr>
        <p:spPr>
          <a:xfrm>
            <a:off x="5445956" y="422583"/>
            <a:ext cx="634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AB Junior Typing" panose="00000600000000000000" pitchFamily="2" charset="0"/>
              </a:rPr>
              <a:t>Read the word. Look at the picture.</a:t>
            </a:r>
          </a:p>
        </p:txBody>
      </p:sp>
      <p:pic>
        <p:nvPicPr>
          <p:cNvPr id="7170" name="Picture 2" descr="ᐈ Fear cartoon stock images, Royalty Free fear pictures ...">
            <a:extLst>
              <a:ext uri="{FF2B5EF4-FFF2-40B4-BE49-F238E27FC236}">
                <a16:creationId xmlns:a16="http://schemas.microsoft.com/office/drawing/2014/main" id="{9F68C4C5-8F96-4A0E-8F9E-007AE786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4" y="653415"/>
            <a:ext cx="3418449" cy="325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6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818AC8-E7AB-45DE-95BC-B76241AE2B2C}"/>
              </a:ext>
            </a:extLst>
          </p:cNvPr>
          <p:cNvSpPr txBox="1"/>
          <p:nvPr/>
        </p:nvSpPr>
        <p:spPr>
          <a:xfrm>
            <a:off x="5249009" y="1428566"/>
            <a:ext cx="50596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800" dirty="0">
                <a:latin typeface="AB Junior Typing" panose="00000600000000000000" pitchFamily="2" charset="0"/>
              </a:rPr>
              <a:t>dear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F8C2A-A365-4E7B-A2BF-7EEFABB44EB9}"/>
              </a:ext>
            </a:extLst>
          </p:cNvPr>
          <p:cNvSpPr txBox="1"/>
          <p:nvPr/>
        </p:nvSpPr>
        <p:spPr>
          <a:xfrm>
            <a:off x="573844" y="4182939"/>
            <a:ext cx="107506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latin typeface="AB Junior Typing" panose="00000600000000000000" pitchFamily="2" charset="0"/>
              </a:rPr>
              <a:t>A puppy can be a </a:t>
            </a:r>
            <a:r>
              <a:rPr lang="en-ZA" sz="4400" dirty="0">
                <a:solidFill>
                  <a:srgbClr val="FF0000"/>
                </a:solidFill>
                <a:latin typeface="AB Junior Typing" panose="00000600000000000000" pitchFamily="2" charset="0"/>
              </a:rPr>
              <a:t>dear</a:t>
            </a:r>
            <a:r>
              <a:rPr lang="en-ZA" sz="4400" dirty="0">
                <a:latin typeface="AB Junior Typing" panose="00000600000000000000" pitchFamily="2" charset="0"/>
              </a:rPr>
              <a:t> friend. </a:t>
            </a:r>
          </a:p>
          <a:p>
            <a:endParaRPr lang="en-ZA" sz="4400" dirty="0">
              <a:latin typeface="AB Junior Typing" panose="00000600000000000000" pitchFamily="2" charset="0"/>
            </a:endParaRPr>
          </a:p>
          <a:p>
            <a:endParaRPr lang="en-ZA" sz="4400" dirty="0">
              <a:latin typeface="AB Junior Typing" panose="00000600000000000000" pitchFamily="2" charset="0"/>
            </a:endParaRPr>
          </a:p>
          <a:p>
            <a:r>
              <a:rPr lang="en-ZA" sz="2400" dirty="0">
                <a:latin typeface="AB Junior Typing" panose="00000600000000000000" pitchFamily="2" charset="0"/>
              </a:rPr>
              <a:t>         Think of your own sentence using the word. Say it aloud.</a:t>
            </a:r>
          </a:p>
        </p:txBody>
      </p:sp>
      <p:pic>
        <p:nvPicPr>
          <p:cNvPr id="1028" name="Picture 4" descr="Stick People Talking Cartoon - 2yamaha.com">
            <a:extLst>
              <a:ext uri="{FF2B5EF4-FFF2-40B4-BE49-F238E27FC236}">
                <a16:creationId xmlns:a16="http://schemas.microsoft.com/office/drawing/2014/main" id="{5D94273E-CE08-47F3-831D-E2D0FA86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1" y="5369604"/>
            <a:ext cx="1369771" cy="13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5950E2-06B4-4FAE-B9AE-78D7D6EF40F3}"/>
              </a:ext>
            </a:extLst>
          </p:cNvPr>
          <p:cNvSpPr txBox="1"/>
          <p:nvPr/>
        </p:nvSpPr>
        <p:spPr>
          <a:xfrm>
            <a:off x="5445956" y="422583"/>
            <a:ext cx="634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AB Junior Typing" panose="00000600000000000000" pitchFamily="2" charset="0"/>
              </a:rPr>
              <a:t>Read the word. Look at the picture.</a:t>
            </a:r>
          </a:p>
        </p:txBody>
      </p:sp>
      <p:pic>
        <p:nvPicPr>
          <p:cNvPr id="6146" name="Picture 2" descr="Brown dog art, Dog Puppy Cartoon , Cute Pet transparent background ...">
            <a:extLst>
              <a:ext uri="{FF2B5EF4-FFF2-40B4-BE49-F238E27FC236}">
                <a16:creationId xmlns:a16="http://schemas.microsoft.com/office/drawing/2014/main" id="{67659FA4-2C9F-4F6F-8FA9-70ED2A429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4" y="355943"/>
            <a:ext cx="3730870" cy="337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1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818AC8-E7AB-45DE-95BC-B76241AE2B2C}"/>
              </a:ext>
            </a:extLst>
          </p:cNvPr>
          <p:cNvSpPr txBox="1"/>
          <p:nvPr/>
        </p:nvSpPr>
        <p:spPr>
          <a:xfrm>
            <a:off x="4925451" y="1428566"/>
            <a:ext cx="50596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800" dirty="0">
                <a:latin typeface="AB Junior Typing" panose="00000600000000000000" pitchFamily="2" charset="0"/>
              </a:rPr>
              <a:t>tear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F8C2A-A365-4E7B-A2BF-7EEFABB44EB9}"/>
              </a:ext>
            </a:extLst>
          </p:cNvPr>
          <p:cNvSpPr txBox="1"/>
          <p:nvPr/>
        </p:nvSpPr>
        <p:spPr>
          <a:xfrm>
            <a:off x="573844" y="3942427"/>
            <a:ext cx="107506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latin typeface="AB Junior Typing" panose="00000600000000000000" pitchFamily="2" charset="0"/>
              </a:rPr>
              <a:t>We cry many </a:t>
            </a:r>
            <a:r>
              <a:rPr lang="en-ZA" sz="4400" dirty="0">
                <a:solidFill>
                  <a:srgbClr val="FF0000"/>
                </a:solidFill>
                <a:latin typeface="AB Junior Typing" panose="00000600000000000000" pitchFamily="2" charset="0"/>
              </a:rPr>
              <a:t>tear</a:t>
            </a:r>
            <a:r>
              <a:rPr lang="en-ZA" sz="4400" dirty="0">
                <a:latin typeface="AB Junior Typing" panose="00000600000000000000" pitchFamily="2" charset="0"/>
              </a:rPr>
              <a:t>s when we are upset.</a:t>
            </a:r>
          </a:p>
          <a:p>
            <a:endParaRPr lang="en-ZA" sz="4400" dirty="0">
              <a:latin typeface="AB Junior Typing" panose="00000600000000000000" pitchFamily="2" charset="0"/>
            </a:endParaRPr>
          </a:p>
          <a:p>
            <a:r>
              <a:rPr lang="en-ZA" sz="2400" dirty="0">
                <a:latin typeface="AB Junior Typing" panose="00000600000000000000" pitchFamily="2" charset="0"/>
              </a:rPr>
              <a:t>         Think of your own sentence using the word. Say it aloud.</a:t>
            </a:r>
          </a:p>
        </p:txBody>
      </p:sp>
      <p:pic>
        <p:nvPicPr>
          <p:cNvPr id="1028" name="Picture 4" descr="Stick People Talking Cartoon - 2yamaha.com">
            <a:extLst>
              <a:ext uri="{FF2B5EF4-FFF2-40B4-BE49-F238E27FC236}">
                <a16:creationId xmlns:a16="http://schemas.microsoft.com/office/drawing/2014/main" id="{5D94273E-CE08-47F3-831D-E2D0FA86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1" y="5369604"/>
            <a:ext cx="1369771" cy="13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5950E2-06B4-4FAE-B9AE-78D7D6EF40F3}"/>
              </a:ext>
            </a:extLst>
          </p:cNvPr>
          <p:cNvSpPr txBox="1"/>
          <p:nvPr/>
        </p:nvSpPr>
        <p:spPr>
          <a:xfrm>
            <a:off x="5445956" y="422583"/>
            <a:ext cx="634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AB Junior Typing" panose="00000600000000000000" pitchFamily="2" charset="0"/>
              </a:rPr>
              <a:t>Read the word. Look at the picture.</a:t>
            </a:r>
          </a:p>
        </p:txBody>
      </p:sp>
      <p:pic>
        <p:nvPicPr>
          <p:cNvPr id="5122" name="Picture 2" descr="Mn monkey crying Royalty Free Vector Image - VectorStock">
            <a:extLst>
              <a:ext uri="{FF2B5EF4-FFF2-40B4-BE49-F238E27FC236}">
                <a16:creationId xmlns:a16="http://schemas.microsoft.com/office/drawing/2014/main" id="{F9E10473-32DC-44A0-852A-2125DCAFB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2"/>
          <a:stretch/>
        </p:blipFill>
        <p:spPr bwMode="auto">
          <a:xfrm>
            <a:off x="573844" y="405648"/>
            <a:ext cx="2938568" cy="338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51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818AC8-E7AB-45DE-95BC-B76241AE2B2C}"/>
              </a:ext>
            </a:extLst>
          </p:cNvPr>
          <p:cNvSpPr txBox="1"/>
          <p:nvPr/>
        </p:nvSpPr>
        <p:spPr>
          <a:xfrm>
            <a:off x="5445956" y="1305342"/>
            <a:ext cx="50596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800" dirty="0">
                <a:latin typeface="AB Junior Typing" panose="00000600000000000000" pitchFamily="2" charset="0"/>
              </a:rPr>
              <a:t>clear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F8C2A-A365-4E7B-A2BF-7EEFABB44EB9}"/>
              </a:ext>
            </a:extLst>
          </p:cNvPr>
          <p:cNvSpPr txBox="1"/>
          <p:nvPr/>
        </p:nvSpPr>
        <p:spPr>
          <a:xfrm>
            <a:off x="573844" y="3942427"/>
            <a:ext cx="107506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latin typeface="AB Junior Typing" panose="00000600000000000000" pitchFamily="2" charset="0"/>
              </a:rPr>
              <a:t>The water is blue and </a:t>
            </a:r>
            <a:r>
              <a:rPr lang="en-ZA" sz="4400" dirty="0">
                <a:solidFill>
                  <a:srgbClr val="FF0000"/>
                </a:solidFill>
                <a:latin typeface="AB Junior Typing" panose="00000600000000000000" pitchFamily="2" charset="0"/>
              </a:rPr>
              <a:t>clear</a:t>
            </a:r>
            <a:r>
              <a:rPr lang="en-ZA" sz="4400" dirty="0">
                <a:latin typeface="AB Junior Typing" panose="00000600000000000000" pitchFamily="2" charset="0"/>
              </a:rPr>
              <a:t>.</a:t>
            </a:r>
          </a:p>
          <a:p>
            <a:endParaRPr lang="en-ZA" sz="4400" dirty="0">
              <a:latin typeface="AB Junior Typing" panose="00000600000000000000" pitchFamily="2" charset="0"/>
            </a:endParaRPr>
          </a:p>
          <a:p>
            <a:endParaRPr lang="en-ZA" sz="4400" dirty="0">
              <a:latin typeface="AB Junior Typing" panose="00000600000000000000" pitchFamily="2" charset="0"/>
            </a:endParaRPr>
          </a:p>
          <a:p>
            <a:r>
              <a:rPr lang="en-ZA" sz="2400" dirty="0">
                <a:latin typeface="AB Junior Typing" panose="00000600000000000000" pitchFamily="2" charset="0"/>
              </a:rPr>
              <a:t>         Think of your own sentence using the word. Say it aloud.</a:t>
            </a:r>
          </a:p>
        </p:txBody>
      </p:sp>
      <p:pic>
        <p:nvPicPr>
          <p:cNvPr id="1028" name="Picture 4" descr="Stick People Talking Cartoon - 2yamaha.com">
            <a:extLst>
              <a:ext uri="{FF2B5EF4-FFF2-40B4-BE49-F238E27FC236}">
                <a16:creationId xmlns:a16="http://schemas.microsoft.com/office/drawing/2014/main" id="{5D94273E-CE08-47F3-831D-E2D0FA86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1" y="5369604"/>
            <a:ext cx="1369771" cy="13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5950E2-06B4-4FAE-B9AE-78D7D6EF40F3}"/>
              </a:ext>
            </a:extLst>
          </p:cNvPr>
          <p:cNvSpPr txBox="1"/>
          <p:nvPr/>
        </p:nvSpPr>
        <p:spPr>
          <a:xfrm>
            <a:off x="5445956" y="422583"/>
            <a:ext cx="634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AB Junior Typing" panose="00000600000000000000" pitchFamily="2" charset="0"/>
              </a:rPr>
              <a:t>Read the word. Look at the picture.</a:t>
            </a:r>
          </a:p>
        </p:txBody>
      </p:sp>
      <p:pic>
        <p:nvPicPr>
          <p:cNvPr id="4098" name="Picture 2" descr="ocean Floor&quot; photos, royalty-free images, graphics, vectors ...">
            <a:extLst>
              <a:ext uri="{FF2B5EF4-FFF2-40B4-BE49-F238E27FC236}">
                <a16:creationId xmlns:a16="http://schemas.microsoft.com/office/drawing/2014/main" id="{EBB87916-D71E-4668-8111-C80FDEF55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5" y="422583"/>
            <a:ext cx="3845171" cy="300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65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818AC8-E7AB-45DE-95BC-B76241AE2B2C}"/>
              </a:ext>
            </a:extLst>
          </p:cNvPr>
          <p:cNvSpPr txBox="1"/>
          <p:nvPr/>
        </p:nvSpPr>
        <p:spPr>
          <a:xfrm>
            <a:off x="5445956" y="1213009"/>
            <a:ext cx="50596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800" dirty="0">
                <a:latin typeface="AB Junior Typing" panose="00000600000000000000" pitchFamily="2" charset="0"/>
              </a:rPr>
              <a:t>spear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F8C2A-A365-4E7B-A2BF-7EEFABB44EB9}"/>
              </a:ext>
            </a:extLst>
          </p:cNvPr>
          <p:cNvSpPr txBox="1"/>
          <p:nvPr/>
        </p:nvSpPr>
        <p:spPr>
          <a:xfrm>
            <a:off x="573844" y="3942427"/>
            <a:ext cx="107506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latin typeface="AB Junior Typing" panose="00000600000000000000" pitchFamily="2" charset="0"/>
              </a:rPr>
              <a:t>Long ago man used a </a:t>
            </a:r>
            <a:r>
              <a:rPr lang="en-ZA" sz="4400" dirty="0">
                <a:solidFill>
                  <a:srgbClr val="FF0000"/>
                </a:solidFill>
                <a:latin typeface="AB Junior Typing" panose="00000600000000000000" pitchFamily="2" charset="0"/>
              </a:rPr>
              <a:t>spear</a:t>
            </a:r>
            <a:r>
              <a:rPr lang="en-ZA" sz="4400" dirty="0">
                <a:latin typeface="AB Junior Typing" panose="00000600000000000000" pitchFamily="2" charset="0"/>
              </a:rPr>
              <a:t> to hunt.</a:t>
            </a:r>
          </a:p>
          <a:p>
            <a:endParaRPr lang="en-ZA" sz="4400" dirty="0">
              <a:latin typeface="AB Junior Typing" panose="00000600000000000000" pitchFamily="2" charset="0"/>
            </a:endParaRPr>
          </a:p>
          <a:p>
            <a:endParaRPr lang="en-ZA" sz="4400" dirty="0">
              <a:latin typeface="AB Junior Typing" panose="00000600000000000000" pitchFamily="2" charset="0"/>
            </a:endParaRPr>
          </a:p>
          <a:p>
            <a:endParaRPr lang="en-ZA" sz="1600" dirty="0">
              <a:latin typeface="AB Junior Typing" panose="00000600000000000000" pitchFamily="2" charset="0"/>
            </a:endParaRPr>
          </a:p>
          <a:p>
            <a:r>
              <a:rPr lang="en-ZA" sz="2400" dirty="0">
                <a:latin typeface="AB Junior Typing" panose="00000600000000000000" pitchFamily="2" charset="0"/>
              </a:rPr>
              <a:t>         Think of your own sentence using the word. Say it aloud.</a:t>
            </a:r>
          </a:p>
        </p:txBody>
      </p:sp>
      <p:pic>
        <p:nvPicPr>
          <p:cNvPr id="1028" name="Picture 4" descr="Stick People Talking Cartoon - 2yamaha.com">
            <a:extLst>
              <a:ext uri="{FF2B5EF4-FFF2-40B4-BE49-F238E27FC236}">
                <a16:creationId xmlns:a16="http://schemas.microsoft.com/office/drawing/2014/main" id="{5D94273E-CE08-47F3-831D-E2D0FA86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1" y="5369604"/>
            <a:ext cx="1369771" cy="13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5950E2-06B4-4FAE-B9AE-78D7D6EF40F3}"/>
              </a:ext>
            </a:extLst>
          </p:cNvPr>
          <p:cNvSpPr txBox="1"/>
          <p:nvPr/>
        </p:nvSpPr>
        <p:spPr>
          <a:xfrm>
            <a:off x="5445956" y="422583"/>
            <a:ext cx="634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AB Junior Typing" panose="00000600000000000000" pitchFamily="2" charset="0"/>
              </a:rPr>
              <a:t>Read the word. Look at the picture.</a:t>
            </a:r>
          </a:p>
        </p:txBody>
      </p:sp>
      <p:pic>
        <p:nvPicPr>
          <p:cNvPr id="3074" name="Picture 2" descr="Cartoon caveman hunting with spear Stock Vector Art &amp; Illustration ...">
            <a:extLst>
              <a:ext uri="{FF2B5EF4-FFF2-40B4-BE49-F238E27FC236}">
                <a16:creationId xmlns:a16="http://schemas.microsoft.com/office/drawing/2014/main" id="{48278D00-F629-4630-9B84-646B688C3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4"/>
          <a:stretch/>
        </p:blipFill>
        <p:spPr bwMode="auto">
          <a:xfrm>
            <a:off x="706341" y="422583"/>
            <a:ext cx="3091936" cy="32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5341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246</TotalTime>
  <Words>325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AB Junior Typing</vt:lpstr>
      <vt:lpstr>Arial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PEREIRA</dc:creator>
  <cp:lastModifiedBy>ISABEL PEREIRA</cp:lastModifiedBy>
  <cp:revision>10</cp:revision>
  <dcterms:created xsi:type="dcterms:W3CDTF">2020-04-27T13:38:09Z</dcterms:created>
  <dcterms:modified xsi:type="dcterms:W3CDTF">2020-04-27T17:44:29Z</dcterms:modified>
</cp:coreProperties>
</file>