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8F64"/>
    <a:srgbClr val="F2A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BB13-6614-4126-8A49-4C24A4C7AC71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6A596-B5DF-43BC-B86D-CEAE09AAD54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78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F6A596-B5DF-43BC-B86D-CEAE09AAD54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16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F92E4-558D-4112-92AF-80B31694E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92AFF-D40F-442D-99C1-2832C35C3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2D8D5-E35C-4E0C-81A3-F041119F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02224-AA18-4729-A316-5BD2CD8A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EE777-FC9E-4C2B-B903-00BA9A4C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995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8D0D-62AF-45C9-A67D-B202169C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D57DC-5799-4F00-898F-5DD166A7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87CD-C1A2-4182-96E6-14C54C109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4BC49-5573-4145-A757-8F3D8639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09D1-BAF7-4D0E-96AE-5398FAB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55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7CCD81-9E67-4A50-9CA9-F83A8BD51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BDA8B0-A8B4-4DF1-80B2-C074449DD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29293-3D7D-4785-B906-73EC0B75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2510A-7424-47E7-BD48-15783D60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0AA61-F720-4DC1-A076-583FC952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93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7276-F4D0-4E12-B43B-A253E15F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BCA05-498A-4293-BCC9-68E1A65B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EE9CF-31D3-494B-BFD7-39FEC290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60A4E-BEA7-449B-8F1E-0A161082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750E4-1F31-490E-B240-91E92115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352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858B-C0E9-4A43-9F9B-EAC3633C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98AF8-CD9B-4074-9D64-5CBCE759C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A1E99-4358-441F-9AFF-C759D6AA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70058-9CC9-4DDF-9FA6-DA7531B10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A9569-20BE-4220-85F2-2656141F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4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8FA3-2D35-49DA-8308-43B2E714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52547-337B-466F-BAD9-88C91790F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5B268-5C2C-4807-911B-BE631455B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DECE4-E564-4B93-9296-4AEAA162D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FB6CD-F69C-4888-9128-CC696568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FE983-2E76-4914-B5D1-CFBA9B35F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49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1E8E-FF80-4546-A312-318074159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D21FB-D527-45A3-AB35-1B5B0AD01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F9454-59F3-4D69-9DA4-95152B638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8A971-9502-4521-8CC4-0E5D312B0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658EB-22BE-466E-A301-BEFA551C5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C4149-B983-4E4C-A690-4E8C8EF50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57210-832A-437D-A49F-CC0A018C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60139-5E25-447E-83D6-7CE69AEE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98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62F3-D0A9-4E68-9088-A4C00395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BA046-8958-4F78-8F6E-F55C446C3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18B2FD-9D4A-4F1D-968A-E24320C8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7363-AD0B-4709-9979-52A1F8F6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585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3E0B3-7235-45C0-947E-610B8ADC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DE2F6-FF3B-4D7B-BB30-2CAA9F54F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2EB38-35A4-43E1-B5D9-FA143E8F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4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65D-B7D2-4267-8F3F-12571B13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BF8A-0089-4D97-A475-1EB36646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F931F4-8ADA-4AAA-BB35-8ED7F2309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4CE06D-31E7-4F7B-8567-35CA7671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4F51B2-AC96-4FE6-9654-DE6E95467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0E21D-54E6-468E-8201-B5BAE7F9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5BC0-AF85-4704-9B18-96C2C80C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4507A-EBDA-42BA-B75F-2E3BE383D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7377E-6CAB-4D1B-BBC1-97C1DFFC1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7356D-FB0A-4716-8888-5EB5B59E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33CD8-D1D7-4C52-B151-224EAA0C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D5077-47B9-4CD2-96CA-C0F48E504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578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E610C-4087-44E8-BFE0-B4531463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7B029-A0B1-4D51-A1B9-B3C3CF103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8C720-C058-47F7-869A-9C49220CD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5B18D-2CA2-40BE-A951-A8B004B7651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70C7-F01A-46AB-874A-77A254F79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CFE8-74F7-435E-AB38-90B1B40F4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AB855-7EE4-4D76-9BC2-C0847AFB08E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516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D4EEFD-EDF3-4A55-9F1B-9B7C83EC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F39600-98CA-4FB1-B4D1-83D2B8DAD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628" y="483704"/>
            <a:ext cx="9144000" cy="2387600"/>
          </a:xfrm>
        </p:spPr>
        <p:txBody>
          <a:bodyPr>
            <a:normAutofit/>
          </a:bodyPr>
          <a:lstStyle/>
          <a:p>
            <a:r>
              <a:rPr lang="en-ZA" sz="13800" dirty="0">
                <a:solidFill>
                  <a:schemeClr val="bg2">
                    <a:lumMod val="10000"/>
                  </a:schemeClr>
                </a:solidFill>
                <a:latin typeface="Albertus Extra Bold" panose="020E0802040304020204" pitchFamily="34" charset="0"/>
              </a:rPr>
              <a:t>abuse</a:t>
            </a:r>
            <a:r>
              <a:rPr lang="en-ZA" sz="66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026" name="Picture 2" descr="Home - Treat People Like People">
            <a:extLst>
              <a:ext uri="{FF2B5EF4-FFF2-40B4-BE49-F238E27FC236}">
                <a16:creationId xmlns:a16="http://schemas.microsoft.com/office/drawing/2014/main" id="{7AFC4E8F-5791-48DC-AE43-5BDAFD428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28" y="2871304"/>
            <a:ext cx="2898801" cy="39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68DC5-9BE9-4ABF-9F23-0E882688CD85}"/>
              </a:ext>
            </a:extLst>
          </p:cNvPr>
          <p:cNvSpPr txBox="1"/>
          <p:nvPr/>
        </p:nvSpPr>
        <p:spPr>
          <a:xfrm>
            <a:off x="9806609" y="6374296"/>
            <a:ext cx="2385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latin typeface="Antique Olive Roman" panose="020B0603020204030204" pitchFamily="34" charset="0"/>
              </a:rPr>
              <a:t>Page: 78-83 in Textbook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07523-E8B3-4DAC-89C1-2E39CE1C69B5}"/>
              </a:ext>
            </a:extLst>
          </p:cNvPr>
          <p:cNvSpPr txBox="1"/>
          <p:nvPr/>
        </p:nvSpPr>
        <p:spPr>
          <a:xfrm>
            <a:off x="0" y="15813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latin typeface="Antique Olive Roman" panose="020B0603020204030204" pitchFamily="34" charset="0"/>
              </a:rPr>
              <a:t>GRADE 7</a:t>
            </a:r>
          </a:p>
          <a:p>
            <a:pPr algn="ctr"/>
            <a:r>
              <a:rPr lang="en-ZA" b="1" dirty="0">
                <a:latin typeface="Antique Olive Roman" panose="020B0603020204030204" pitchFamily="34" charset="0"/>
              </a:rPr>
              <a:t>LIFE ORIENTATION</a:t>
            </a:r>
          </a:p>
          <a:p>
            <a:endParaRPr lang="en-ZA" b="1" dirty="0">
              <a:latin typeface="Antique Olive Roman" panose="020B0603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C7803-1AF3-41C4-8B46-716C1FCF03F8}"/>
              </a:ext>
            </a:extLst>
          </p:cNvPr>
          <p:cNvSpPr/>
          <p:nvPr/>
        </p:nvSpPr>
        <p:spPr>
          <a:xfrm>
            <a:off x="8882341" y="205675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b="1" dirty="0">
                <a:latin typeface="Antique Olive Roman" panose="020B0603020204030204" pitchFamily="34" charset="0"/>
              </a:rPr>
              <a:t>MISS.LANDSBERG’S CLASS</a:t>
            </a:r>
          </a:p>
        </p:txBody>
      </p:sp>
    </p:spTree>
    <p:extLst>
      <p:ext uri="{BB962C8B-B14F-4D97-AF65-F5344CB8AC3E}">
        <p14:creationId xmlns:p14="http://schemas.microsoft.com/office/powerpoint/2010/main" val="107488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BDEAD-F0EE-4004-8486-6DFFCE28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E05DC-B7E9-47A0-B549-88AF105F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09" y="384638"/>
            <a:ext cx="8966982" cy="90096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ZA" dirty="0">
                <a:solidFill>
                  <a:srgbClr val="FF0000"/>
                </a:solidFill>
                <a:latin typeface="Antique Olive Roman" panose="020B0603020204030204" pitchFamily="34" charset="0"/>
              </a:rPr>
              <a:t>ABUSE</a:t>
            </a:r>
            <a:r>
              <a:rPr lang="en-ZA" dirty="0">
                <a:latin typeface="Antique Olive Roman" panose="020B0603020204030204" pitchFamily="34" charset="0"/>
              </a:rPr>
              <a:t> is extremely </a:t>
            </a:r>
            <a:r>
              <a:rPr lang="en-ZA" b="1" dirty="0">
                <a:solidFill>
                  <a:schemeClr val="accent4"/>
                </a:solidFill>
                <a:latin typeface="Antique Olive Roman" panose="020B0603020204030204" pitchFamily="34" charset="0"/>
              </a:rPr>
              <a:t>serious</a:t>
            </a:r>
            <a:r>
              <a:rPr lang="en-ZA" dirty="0">
                <a:latin typeface="Antique Olive Roman" panose="020B0603020204030204" pitchFamily="34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BF50-7F40-493F-91FA-020C14881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sz="2000" dirty="0"/>
              <a:t>Name the ways in which </a:t>
            </a:r>
            <a:r>
              <a:rPr lang="en-ZA" sz="2000" b="1" dirty="0">
                <a:solidFill>
                  <a:srgbClr val="002060"/>
                </a:solidFill>
              </a:rPr>
              <a:t>ABUSE</a:t>
            </a:r>
            <a:r>
              <a:rPr lang="en-ZA" sz="2000" dirty="0"/>
              <a:t> can occur? </a:t>
            </a:r>
          </a:p>
          <a:p>
            <a:r>
              <a:rPr lang="en-ZA" sz="2000" dirty="0"/>
              <a:t>Abuse can occur in </a:t>
            </a:r>
            <a:r>
              <a:rPr lang="en-ZA" sz="2000" b="1" dirty="0">
                <a:solidFill>
                  <a:schemeClr val="accent1"/>
                </a:solidFill>
              </a:rPr>
              <a:t>3 ways</a:t>
            </a:r>
            <a:r>
              <a:rPr lang="en-ZA" sz="2000" dirty="0">
                <a:solidFill>
                  <a:schemeClr val="accent1"/>
                </a:solidFill>
              </a:rPr>
              <a:t>.</a:t>
            </a:r>
          </a:p>
          <a:p>
            <a:r>
              <a:rPr lang="en-ZA" sz="2000" dirty="0"/>
              <a:t>Abuse can occur between </a:t>
            </a:r>
            <a:r>
              <a:rPr lang="en-ZA" sz="2000" b="1" dirty="0"/>
              <a:t>2 adults</a:t>
            </a:r>
            <a:r>
              <a:rPr lang="en-ZA" sz="2000" dirty="0"/>
              <a:t>, </a:t>
            </a:r>
            <a:r>
              <a:rPr lang="en-ZA" sz="2000" b="1" dirty="0"/>
              <a:t>2 peers </a:t>
            </a:r>
            <a:r>
              <a:rPr lang="en-ZA" sz="2000" dirty="0"/>
              <a:t>and between </a:t>
            </a:r>
            <a:r>
              <a:rPr lang="en-ZA" sz="2000" b="1" dirty="0"/>
              <a:t>an adult and a child</a:t>
            </a:r>
            <a:r>
              <a:rPr lang="en-ZA" sz="2000" dirty="0"/>
              <a:t>.</a:t>
            </a:r>
          </a:p>
          <a:p>
            <a:endParaRPr lang="en-ZA" sz="2000" dirty="0"/>
          </a:p>
          <a:p>
            <a:r>
              <a:rPr lang="en-ZA" sz="2000" dirty="0"/>
              <a:t>There are </a:t>
            </a:r>
            <a:r>
              <a:rPr lang="en-ZA" sz="2000" b="1" dirty="0">
                <a:solidFill>
                  <a:srgbClr val="00B050"/>
                </a:solidFill>
              </a:rPr>
              <a:t>5 TYPES </a:t>
            </a:r>
            <a:r>
              <a:rPr lang="en-ZA" sz="2000" dirty="0"/>
              <a:t>of ABUSE:  </a:t>
            </a:r>
            <a:r>
              <a:rPr lang="en-ZA" sz="2000" b="1" dirty="0"/>
              <a:t>Physical, Emotional, Verbal, Cyber </a:t>
            </a:r>
            <a:r>
              <a:rPr lang="en-ZA" sz="2000" dirty="0"/>
              <a:t>and</a:t>
            </a:r>
            <a:r>
              <a:rPr lang="en-ZA" sz="2000" b="1" dirty="0"/>
              <a:t> Sexual</a:t>
            </a:r>
            <a:r>
              <a:rPr lang="en-ZA" sz="2000" dirty="0"/>
              <a:t>.</a:t>
            </a:r>
          </a:p>
          <a:p>
            <a:r>
              <a:rPr lang="en-ZA" sz="2000" dirty="0"/>
              <a:t>All examples are in your book and in the revision PowerPoint.</a:t>
            </a:r>
          </a:p>
          <a:p>
            <a:endParaRPr lang="en-ZA" sz="2000" dirty="0"/>
          </a:p>
          <a:p>
            <a:r>
              <a:rPr lang="en-ZA" sz="2000" b="1" dirty="0"/>
              <a:t>Identifying risky situations</a:t>
            </a:r>
            <a:r>
              <a:rPr lang="en-ZA" sz="2000" dirty="0"/>
              <a:t>: ( Here are a few sentences to read through and remember ).</a:t>
            </a:r>
          </a:p>
          <a:p>
            <a:r>
              <a:rPr lang="en-ZA" sz="2000" dirty="0"/>
              <a:t>You have the responsibility to be </a:t>
            </a:r>
            <a:r>
              <a:rPr lang="en-ZA" sz="2000" b="1" dirty="0"/>
              <a:t>cautious </a:t>
            </a:r>
            <a:r>
              <a:rPr lang="en-ZA" sz="2000" dirty="0"/>
              <a:t>in order to avoid any risky situations. </a:t>
            </a:r>
          </a:p>
          <a:p>
            <a:r>
              <a:rPr lang="en-ZA" sz="2000" b="1" dirty="0"/>
              <a:t>Don't</a:t>
            </a:r>
            <a:r>
              <a:rPr lang="en-ZA" sz="2000" dirty="0"/>
              <a:t> go to places alone or into areas that are dangerous alone.</a:t>
            </a:r>
          </a:p>
          <a:p>
            <a:r>
              <a:rPr lang="en-ZA" sz="2000" dirty="0"/>
              <a:t>Always </a:t>
            </a:r>
            <a:r>
              <a:rPr lang="en-ZA" sz="2000" b="1" dirty="0"/>
              <a:t>remember</a:t>
            </a:r>
            <a:r>
              <a:rPr lang="en-ZA" sz="2000" dirty="0"/>
              <a:t> that abuse can happen to anyone.</a:t>
            </a:r>
          </a:p>
          <a:p>
            <a:r>
              <a:rPr lang="en-ZA" sz="2000" dirty="0"/>
              <a:t>Your parents have provided TIPS on how to be safe and look after yourself- keep those in mind.</a:t>
            </a:r>
          </a:p>
          <a:p>
            <a:r>
              <a:rPr lang="en-ZA" sz="2000" dirty="0"/>
              <a:t>You may find yourself in a situation where you feel uncomfortable, try remove yourself from the situation.</a:t>
            </a:r>
          </a:p>
          <a:p>
            <a:endParaRPr lang="en-ZA" sz="2000" dirty="0"/>
          </a:p>
        </p:txBody>
      </p:sp>
      <p:pic>
        <p:nvPicPr>
          <p:cNvPr id="2052" name="Picture 4" descr="stop the ABUSE pretty please?! | ronreyes">
            <a:extLst>
              <a:ext uri="{FF2B5EF4-FFF2-40B4-BE49-F238E27FC236}">
                <a16:creationId xmlns:a16="http://schemas.microsoft.com/office/drawing/2014/main" id="{84D04DBD-766A-4207-8EDD-AB84EAB8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460" y="1697428"/>
            <a:ext cx="2289440" cy="34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8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B5C08A-8C12-475A-90BF-54412169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2E13-09AE-4F49-A602-4E8E51FF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838325"/>
            <a:ext cx="9296400" cy="435133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ZA" sz="2000" dirty="0"/>
              <a:t>When someone is </a:t>
            </a:r>
            <a:r>
              <a:rPr lang="en-ZA" sz="2000" dirty="0">
                <a:solidFill>
                  <a:schemeClr val="accent6"/>
                </a:solidFill>
              </a:rPr>
              <a:t>abused</a:t>
            </a:r>
            <a:r>
              <a:rPr lang="en-ZA" sz="2000" dirty="0"/>
              <a:t> it affects </a:t>
            </a:r>
            <a:r>
              <a:rPr lang="en-ZA" sz="2000" u="sng" dirty="0"/>
              <a:t>all aspects </a:t>
            </a:r>
            <a:r>
              <a:rPr lang="en-ZA" sz="2000" dirty="0"/>
              <a:t>of their lives.</a:t>
            </a:r>
          </a:p>
          <a:p>
            <a:r>
              <a:rPr lang="en-ZA" sz="2000" dirty="0"/>
              <a:t>It damages their </a:t>
            </a:r>
            <a:r>
              <a:rPr lang="en-ZA" sz="2000" dirty="0">
                <a:solidFill>
                  <a:schemeClr val="accent5"/>
                </a:solidFill>
              </a:rPr>
              <a:t>self-image</a:t>
            </a:r>
            <a:r>
              <a:rPr lang="en-ZA" sz="2000" dirty="0"/>
              <a:t> and their </a:t>
            </a:r>
            <a:r>
              <a:rPr lang="en-ZA" sz="2000" dirty="0">
                <a:solidFill>
                  <a:schemeClr val="accent5"/>
                </a:solidFill>
              </a:rPr>
              <a:t>confidence</a:t>
            </a:r>
            <a:r>
              <a:rPr lang="en-ZA" sz="2000" dirty="0"/>
              <a:t>.</a:t>
            </a:r>
          </a:p>
          <a:p>
            <a:r>
              <a:rPr lang="en-ZA" sz="2000" dirty="0"/>
              <a:t>It can be </a:t>
            </a:r>
            <a:r>
              <a:rPr lang="en-ZA" sz="2000" dirty="0">
                <a:solidFill>
                  <a:schemeClr val="accent2"/>
                </a:solidFill>
              </a:rPr>
              <a:t>confusing</a:t>
            </a:r>
            <a:r>
              <a:rPr lang="en-ZA" sz="2000" dirty="0"/>
              <a:t> and </a:t>
            </a:r>
            <a:r>
              <a:rPr lang="en-ZA" sz="2000" dirty="0">
                <a:solidFill>
                  <a:schemeClr val="accent2"/>
                </a:solidFill>
              </a:rPr>
              <a:t>stressful</a:t>
            </a:r>
            <a:r>
              <a:rPr lang="en-ZA" sz="2000" dirty="0"/>
              <a:t> for something ( any kind of abuse ) to happen to you, without your permission.</a:t>
            </a:r>
          </a:p>
          <a:p>
            <a:r>
              <a:rPr lang="en-ZA" sz="2000" dirty="0"/>
              <a:t>Teens that have been abused might have trouble concentrating, eating and sleeping.</a:t>
            </a:r>
          </a:p>
          <a:p>
            <a:r>
              <a:rPr lang="en-ZA" sz="2000" dirty="0">
                <a:solidFill>
                  <a:srgbClr val="F2ACE5"/>
                </a:solidFill>
              </a:rPr>
              <a:t>School work </a:t>
            </a:r>
            <a:r>
              <a:rPr lang="en-ZA" sz="2000" dirty="0"/>
              <a:t>may be affected because they feel angry, scared and just don’t care anymore. </a:t>
            </a:r>
          </a:p>
          <a:p>
            <a:r>
              <a:rPr lang="en-ZA" sz="2000" dirty="0"/>
              <a:t>They may feel they cannot </a:t>
            </a:r>
            <a:r>
              <a:rPr lang="en-ZA" sz="2000" dirty="0">
                <a:solidFill>
                  <a:srgbClr val="BA8F64"/>
                </a:solidFill>
              </a:rPr>
              <a:t>trust</a:t>
            </a:r>
            <a:r>
              <a:rPr lang="en-ZA" sz="2000" dirty="0"/>
              <a:t> anyone anymore.</a:t>
            </a:r>
          </a:p>
          <a:p>
            <a:r>
              <a:rPr lang="en-ZA" sz="2000" dirty="0"/>
              <a:t>They may move away from their friends ( </a:t>
            </a:r>
            <a:r>
              <a:rPr lang="en-ZA" sz="2000" dirty="0">
                <a:solidFill>
                  <a:srgbClr val="FF0000"/>
                </a:solidFill>
              </a:rPr>
              <a:t>anti-social behaviour</a:t>
            </a:r>
            <a:r>
              <a:rPr lang="en-ZA" sz="2000" dirty="0"/>
              <a:t>).</a:t>
            </a:r>
          </a:p>
          <a:p>
            <a:r>
              <a:rPr lang="en-ZA" sz="2000" dirty="0"/>
              <a:t>They may turn to </a:t>
            </a:r>
            <a:r>
              <a:rPr lang="en-ZA" sz="2000" u="sng" dirty="0"/>
              <a:t>drugs</a:t>
            </a:r>
            <a:r>
              <a:rPr lang="en-ZA" sz="2000" dirty="0"/>
              <a:t> or </a:t>
            </a:r>
            <a:r>
              <a:rPr lang="en-ZA" sz="2000" u="sng" dirty="0"/>
              <a:t>alcohol</a:t>
            </a:r>
            <a:r>
              <a:rPr lang="en-ZA" sz="2000" dirty="0"/>
              <a:t>.</a:t>
            </a:r>
          </a:p>
          <a:p>
            <a:r>
              <a:rPr lang="en-ZA" sz="2000" dirty="0"/>
              <a:t>These children may also become </a:t>
            </a:r>
            <a:r>
              <a:rPr lang="en-ZA" sz="2000" dirty="0">
                <a:solidFill>
                  <a:schemeClr val="accent6">
                    <a:lumMod val="75000"/>
                  </a:schemeClr>
                </a:solidFill>
              </a:rPr>
              <a:t>depressed</a:t>
            </a:r>
            <a:r>
              <a:rPr lang="en-ZA" sz="2000" dirty="0"/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A310C1-39F3-4540-A07A-2FC028CA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55600"/>
            <a:ext cx="9296400" cy="11557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ZA" sz="3200" dirty="0">
                <a:solidFill>
                  <a:schemeClr val="accent4"/>
                </a:solidFill>
                <a:latin typeface="Antique Olive Roman" panose="020B0603020204030204" pitchFamily="34" charset="0"/>
              </a:rPr>
              <a:t>Effects</a:t>
            </a:r>
            <a:r>
              <a:rPr lang="en-ZA" sz="3200" dirty="0">
                <a:solidFill>
                  <a:schemeClr val="bg2">
                    <a:lumMod val="90000"/>
                  </a:schemeClr>
                </a:solidFill>
                <a:latin typeface="Antique Olive Roman" panose="020B0603020204030204" pitchFamily="34" charset="0"/>
              </a:rPr>
              <a:t> of abuse on </a:t>
            </a:r>
            <a:r>
              <a:rPr lang="en-ZA" sz="3200" dirty="0">
                <a:solidFill>
                  <a:schemeClr val="accent2"/>
                </a:solidFill>
                <a:latin typeface="Antique Olive Roman" panose="020B0603020204030204" pitchFamily="34" charset="0"/>
              </a:rPr>
              <a:t>personal &amp; social </a:t>
            </a:r>
            <a:r>
              <a:rPr lang="en-ZA" sz="3200" dirty="0">
                <a:solidFill>
                  <a:schemeClr val="bg2">
                    <a:lumMod val="90000"/>
                  </a:schemeClr>
                </a:solidFill>
                <a:latin typeface="Antique Olive Roman" panose="020B0603020204030204" pitchFamily="34" charset="0"/>
              </a:rPr>
              <a:t>health and </a:t>
            </a:r>
            <a:r>
              <a:rPr lang="en-ZA" sz="3200" dirty="0">
                <a:solidFill>
                  <a:srgbClr val="F2ACE5"/>
                </a:solidFill>
                <a:latin typeface="Antique Olive Roman" panose="020B0603020204030204" pitchFamily="34" charset="0"/>
              </a:rPr>
              <a:t>relationships</a:t>
            </a:r>
          </a:p>
        </p:txBody>
      </p:sp>
      <p:pic>
        <p:nvPicPr>
          <p:cNvPr id="4098" name="Picture 2" descr="Oh No, Why? | Gifs">
            <a:extLst>
              <a:ext uri="{FF2B5EF4-FFF2-40B4-BE49-F238E27FC236}">
                <a16:creationId xmlns:a16="http://schemas.microsoft.com/office/drawing/2014/main" id="{2DD69163-9D47-4D0F-B6C3-804CC040E0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43" y="4432300"/>
            <a:ext cx="2293157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8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F2506A-B126-425C-84BB-BB625904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20F7DF2-34FB-4E87-9936-1328994A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509" y="381000"/>
            <a:ext cx="7061591" cy="11557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ZA">
                <a:solidFill>
                  <a:schemeClr val="accent4"/>
                </a:solidFill>
                <a:latin typeface="Antique Olive Roman" panose="020B0603020204030204" pitchFamily="34" charset="0"/>
              </a:rPr>
              <a:t>Communication</a:t>
            </a:r>
            <a:r>
              <a:rPr lang="en-ZA">
                <a:solidFill>
                  <a:srgbClr val="FF0000"/>
                </a:solidFill>
                <a:latin typeface="Antique Olive Roman" panose="020B0603020204030204" pitchFamily="34" charset="0"/>
              </a:rPr>
              <a:t> </a:t>
            </a:r>
            <a:r>
              <a:rPr lang="en-ZA">
                <a:solidFill>
                  <a:schemeClr val="bg2"/>
                </a:solidFill>
                <a:latin typeface="Antique Olive Roman" panose="020B0603020204030204" pitchFamily="34" charset="0"/>
              </a:rPr>
              <a:t>is</a:t>
            </a:r>
            <a:r>
              <a:rPr lang="en-ZA">
                <a:solidFill>
                  <a:srgbClr val="FF0000"/>
                </a:solidFill>
                <a:latin typeface="Antique Olive Roman" panose="020B0603020204030204" pitchFamily="34" charset="0"/>
              </a:rPr>
              <a:t> </a:t>
            </a:r>
            <a:r>
              <a:rPr lang="en-ZA">
                <a:solidFill>
                  <a:schemeClr val="accent6"/>
                </a:solidFill>
                <a:latin typeface="Antique Olive Roman" panose="020B0603020204030204" pitchFamily="34" charset="0"/>
              </a:rPr>
              <a:t>key!</a:t>
            </a:r>
            <a:endParaRPr lang="en-ZA" dirty="0">
              <a:solidFill>
                <a:schemeClr val="accent6"/>
              </a:solidFill>
              <a:latin typeface="Antique Olive Roman" panose="020B0603020204030204" pitchFamily="34" charset="0"/>
            </a:endParaRPr>
          </a:p>
        </p:txBody>
      </p:sp>
      <p:pic>
        <p:nvPicPr>
          <p:cNvPr id="3074" name="Picture 2" descr="Key GIFs | Tenor">
            <a:extLst>
              <a:ext uri="{FF2B5EF4-FFF2-40B4-BE49-F238E27FC236}">
                <a16:creationId xmlns:a16="http://schemas.microsoft.com/office/drawing/2014/main" id="{8A55DD23-7C99-4947-B34B-77C99CFBC5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265344"/>
            <a:ext cx="1390650" cy="139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08C39F-F149-438D-B2D6-2F2F501EC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21900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A" sz="2000" b="1" u="sng" dirty="0">
                <a:solidFill>
                  <a:schemeClr val="tx1"/>
                </a:solidFill>
              </a:rPr>
              <a:t>Importance of communication to promote healthy and non-violent relationships</a:t>
            </a:r>
          </a:p>
          <a:p>
            <a:r>
              <a:rPr lang="en-ZA" sz="2000" dirty="0">
                <a:solidFill>
                  <a:schemeClr val="tx1"/>
                </a:solidFill>
              </a:rPr>
              <a:t>In many cases people are </a:t>
            </a:r>
            <a:r>
              <a:rPr lang="en-ZA" sz="2000" dirty="0">
                <a:solidFill>
                  <a:schemeClr val="bg2"/>
                </a:solidFill>
              </a:rPr>
              <a:t>abused as children</a:t>
            </a:r>
            <a:r>
              <a:rPr lang="en-ZA" sz="2000" dirty="0">
                <a:solidFill>
                  <a:schemeClr val="tx1"/>
                </a:solidFill>
              </a:rPr>
              <a:t> who then become adults who also abuse children.</a:t>
            </a:r>
          </a:p>
          <a:p>
            <a:r>
              <a:rPr lang="en-ZA" sz="2000" dirty="0">
                <a:solidFill>
                  <a:schemeClr val="tx1"/>
                </a:solidFill>
              </a:rPr>
              <a:t>The cycle continues or happens because they have </a:t>
            </a:r>
            <a:r>
              <a:rPr lang="en-ZA" sz="2000" u="sng" dirty="0">
                <a:solidFill>
                  <a:schemeClr val="tx1"/>
                </a:solidFill>
              </a:rPr>
              <a:t>never resolved </a:t>
            </a:r>
            <a:r>
              <a:rPr lang="en-ZA" sz="2000" dirty="0">
                <a:solidFill>
                  <a:schemeClr val="tx1"/>
                </a:solidFill>
              </a:rPr>
              <a:t>the problem or </a:t>
            </a:r>
            <a:r>
              <a:rPr lang="en-ZA" sz="2000" u="sng" dirty="0">
                <a:solidFill>
                  <a:schemeClr val="tx1"/>
                </a:solidFill>
              </a:rPr>
              <a:t>don’t know better.</a:t>
            </a:r>
          </a:p>
          <a:p>
            <a:r>
              <a:rPr lang="en-ZA" sz="2000" dirty="0">
                <a:solidFill>
                  <a:schemeClr val="tx1"/>
                </a:solidFill>
              </a:rPr>
              <a:t>In </a:t>
            </a:r>
            <a:r>
              <a:rPr lang="en-ZA" sz="2000" b="1" dirty="0">
                <a:solidFill>
                  <a:schemeClr val="accent4"/>
                </a:solidFill>
              </a:rPr>
              <a:t>healthy relationships</a:t>
            </a:r>
            <a:r>
              <a:rPr lang="en-ZA" sz="2000" dirty="0">
                <a:solidFill>
                  <a:schemeClr val="tx1"/>
                </a:solidFill>
              </a:rPr>
              <a:t>, people </a:t>
            </a:r>
            <a:r>
              <a:rPr lang="en-ZA" sz="2000" b="1" dirty="0">
                <a:solidFill>
                  <a:schemeClr val="accent4"/>
                </a:solidFill>
              </a:rPr>
              <a:t>communicate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r>
              <a:rPr lang="en-ZA" sz="2000" dirty="0">
                <a:solidFill>
                  <a:schemeClr val="tx1"/>
                </a:solidFill>
              </a:rPr>
              <a:t>This </a:t>
            </a:r>
            <a:r>
              <a:rPr lang="en-ZA" sz="2000" dirty="0">
                <a:solidFill>
                  <a:schemeClr val="bg2"/>
                </a:solidFill>
              </a:rPr>
              <a:t>includes</a:t>
            </a:r>
            <a:r>
              <a:rPr lang="en-ZA" sz="2000" dirty="0">
                <a:solidFill>
                  <a:schemeClr val="tx1"/>
                </a:solidFill>
              </a:rPr>
              <a:t> sharing ideas, news, needs and feelings.</a:t>
            </a:r>
          </a:p>
          <a:p>
            <a:r>
              <a:rPr lang="en-ZA" sz="2000" dirty="0">
                <a:solidFill>
                  <a:schemeClr val="tx1"/>
                </a:solidFill>
              </a:rPr>
              <a:t>Healthy relationships make us </a:t>
            </a:r>
            <a:r>
              <a:rPr lang="en-ZA" sz="2000" b="1" dirty="0">
                <a:solidFill>
                  <a:schemeClr val="tx1"/>
                </a:solidFill>
              </a:rPr>
              <a:t>feel loved</a:t>
            </a:r>
            <a:r>
              <a:rPr lang="en-ZA" sz="2000" dirty="0">
                <a:solidFill>
                  <a:schemeClr val="tx1"/>
                </a:solidFill>
              </a:rPr>
              <a:t>, </a:t>
            </a:r>
            <a:r>
              <a:rPr lang="en-ZA" sz="2000" b="1" dirty="0">
                <a:solidFill>
                  <a:schemeClr val="tx1"/>
                </a:solidFill>
              </a:rPr>
              <a:t>valued</a:t>
            </a:r>
            <a:r>
              <a:rPr lang="en-ZA" sz="2000" dirty="0">
                <a:solidFill>
                  <a:schemeClr val="tx1"/>
                </a:solidFill>
              </a:rPr>
              <a:t> and </a:t>
            </a:r>
            <a:r>
              <a:rPr lang="en-ZA" sz="2000" b="1" dirty="0">
                <a:solidFill>
                  <a:schemeClr val="tx1"/>
                </a:solidFill>
              </a:rPr>
              <a:t>understood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r>
              <a:rPr lang="en-ZA" sz="2000" dirty="0">
                <a:solidFill>
                  <a:schemeClr val="tx1"/>
                </a:solidFill>
              </a:rPr>
              <a:t>Healthy, non-violent relationships are </a:t>
            </a:r>
            <a:r>
              <a:rPr lang="en-ZA" sz="2000" dirty="0">
                <a:solidFill>
                  <a:srgbClr val="FF0000"/>
                </a:solidFill>
              </a:rPr>
              <a:t>fun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r>
              <a:rPr lang="en-ZA" sz="2000" dirty="0">
                <a:solidFill>
                  <a:schemeClr val="tx1"/>
                </a:solidFill>
              </a:rPr>
              <a:t>When </a:t>
            </a:r>
            <a:r>
              <a:rPr lang="en-ZA" sz="2000" u="sng" dirty="0">
                <a:solidFill>
                  <a:schemeClr val="bg2"/>
                </a:solidFill>
              </a:rPr>
              <a:t>communication is good</a:t>
            </a:r>
            <a:r>
              <a:rPr lang="en-ZA" sz="2000" dirty="0">
                <a:solidFill>
                  <a:schemeClr val="tx1"/>
                </a:solidFill>
              </a:rPr>
              <a:t>, we feel supported by others and know that the personal things we tell them will be kept private.</a:t>
            </a:r>
          </a:p>
          <a:p>
            <a:r>
              <a:rPr lang="en-ZA" sz="2000" dirty="0">
                <a:solidFill>
                  <a:schemeClr val="tx1"/>
                </a:solidFill>
              </a:rPr>
              <a:t>On the next slide is a </a:t>
            </a:r>
            <a:r>
              <a:rPr lang="en-ZA" sz="2000" u="sng" dirty="0">
                <a:solidFill>
                  <a:schemeClr val="tx1"/>
                </a:solidFill>
              </a:rPr>
              <a:t>table</a:t>
            </a:r>
            <a:r>
              <a:rPr lang="en-ZA" sz="2000" dirty="0">
                <a:solidFill>
                  <a:schemeClr val="tx1"/>
                </a:solidFill>
              </a:rPr>
              <a:t> showing the difference between a </a:t>
            </a:r>
            <a:r>
              <a:rPr lang="en-ZA" sz="2000" dirty="0">
                <a:solidFill>
                  <a:schemeClr val="bg1"/>
                </a:solidFill>
              </a:rPr>
              <a:t>Healthy</a:t>
            </a:r>
            <a:r>
              <a:rPr lang="en-ZA" sz="2000" dirty="0">
                <a:solidFill>
                  <a:schemeClr val="tx1"/>
                </a:solidFill>
              </a:rPr>
              <a:t> and </a:t>
            </a:r>
            <a:r>
              <a:rPr lang="en-ZA" sz="2000" dirty="0">
                <a:solidFill>
                  <a:schemeClr val="bg1"/>
                </a:solidFill>
              </a:rPr>
              <a:t>Unhealthy relationship</a:t>
            </a:r>
            <a:r>
              <a:rPr lang="en-ZA" sz="2000" dirty="0">
                <a:solidFill>
                  <a:schemeClr val="tx1"/>
                </a:solidFill>
              </a:rPr>
              <a:t>.</a:t>
            </a:r>
          </a:p>
          <a:p>
            <a:endParaRPr lang="en-ZA" sz="2000" dirty="0">
              <a:solidFill>
                <a:schemeClr val="tx1"/>
              </a:solidFill>
            </a:endParaRPr>
          </a:p>
          <a:p>
            <a:endParaRPr lang="en-ZA" sz="2000" u="sng" dirty="0"/>
          </a:p>
          <a:p>
            <a:endParaRPr lang="en-ZA" sz="2000" dirty="0"/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55821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ED19DB-3944-4825-B27D-E190C7C2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2908B-B763-4424-BDED-EF419D667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>
                <a:latin typeface="BodoniPS" panose="02070603060706020303" pitchFamily="18" charset="0"/>
              </a:rPr>
              <a:t>Healthy &amp; Unhealthy Relationships ( Table 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CEDFA31-3994-4B82-8298-4A5F9871CB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1746037"/>
              </p:ext>
            </p:extLst>
          </p:nvPr>
        </p:nvGraphicFramePr>
        <p:xfrm>
          <a:off x="1066800" y="1538288"/>
          <a:ext cx="9728200" cy="4385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100">
                  <a:extLst>
                    <a:ext uri="{9D8B030D-6E8A-4147-A177-3AD203B41FA5}">
                      <a16:colId xmlns:a16="http://schemas.microsoft.com/office/drawing/2014/main" val="1455917968"/>
                    </a:ext>
                  </a:extLst>
                </a:gridCol>
                <a:gridCol w="4864100">
                  <a:extLst>
                    <a:ext uri="{9D8B030D-6E8A-4147-A177-3AD203B41FA5}">
                      <a16:colId xmlns:a16="http://schemas.microsoft.com/office/drawing/2014/main" val="1324221545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HEALTHY RELATIONSHIPS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UNHEALTHY RELATIONSHIPS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01118"/>
                  </a:ext>
                </a:extLst>
              </a:tr>
              <a:tr h="725741">
                <a:tc>
                  <a:txBody>
                    <a:bodyPr/>
                    <a:lstStyle/>
                    <a:p>
                      <a:r>
                        <a:rPr lang="en-ZA" sz="1400" dirty="0"/>
                        <a:t>People who do not tell each other lies.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People cannot trust each other because often what they say is untrue.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600249"/>
                  </a:ext>
                </a:extLst>
              </a:tr>
              <a:tr h="725741">
                <a:tc>
                  <a:txBody>
                    <a:bodyPr/>
                    <a:lstStyle/>
                    <a:p>
                      <a:r>
                        <a:rPr lang="en-ZA" sz="1400" dirty="0"/>
                        <a:t>People listen to each other so there is a chance to explain feelings or give reasons for something happening.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People shout or punish physically rather than discuss the situation.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616487"/>
                  </a:ext>
                </a:extLst>
              </a:tr>
              <a:tr h="725741">
                <a:tc>
                  <a:txBody>
                    <a:bodyPr/>
                    <a:lstStyle/>
                    <a:p>
                      <a:r>
                        <a:rPr lang="en-ZA" sz="1400" dirty="0"/>
                        <a:t>Disagreements happen- stay calm and talking about your feelings helps us work out ways to solve problems without violence.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Disagreements and fights are resolved with threats and violence ( physical force or intimidation).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31909"/>
                  </a:ext>
                </a:extLst>
              </a:tr>
              <a:tr h="725741">
                <a:tc>
                  <a:txBody>
                    <a:bodyPr/>
                    <a:lstStyle/>
                    <a:p>
                      <a:r>
                        <a:rPr lang="en-ZA" sz="1400" dirty="0"/>
                        <a:t>People trust and respect each other. Each person will compromise in order to agree.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People do not listen or accept views other than their own.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987641"/>
                  </a:ext>
                </a:extLst>
              </a:tr>
              <a:tr h="725741">
                <a:tc>
                  <a:txBody>
                    <a:bodyPr/>
                    <a:lstStyle/>
                    <a:p>
                      <a:r>
                        <a:rPr lang="en-ZA" sz="1400" dirty="0"/>
                        <a:t>People talk about their problems and try help each other solve them.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People may be selfish and often are not interested in helping anyone else.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79924"/>
                  </a:ext>
                </a:extLst>
              </a:tr>
            </a:tbl>
          </a:graphicData>
        </a:graphic>
      </p:graphicFrame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D0FDFDF3-B4DA-4020-8FD5-0F1733A0D2F5}"/>
              </a:ext>
            </a:extLst>
          </p:cNvPr>
          <p:cNvSpPr/>
          <p:nvPr/>
        </p:nvSpPr>
        <p:spPr>
          <a:xfrm rot="2487479">
            <a:off x="5650213" y="5805340"/>
            <a:ext cx="561373" cy="573555"/>
          </a:xfrm>
          <a:prstGeom prst="leftUp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55F361-6275-4044-8B56-0784F7F875B3}"/>
              </a:ext>
            </a:extLst>
          </p:cNvPr>
          <p:cNvSpPr txBox="1"/>
          <p:nvPr/>
        </p:nvSpPr>
        <p:spPr>
          <a:xfrm>
            <a:off x="5397500" y="633688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/>
              <a:t>OPPOSITE</a:t>
            </a:r>
          </a:p>
        </p:txBody>
      </p:sp>
    </p:spTree>
    <p:extLst>
      <p:ext uri="{BB962C8B-B14F-4D97-AF65-F5344CB8AC3E}">
        <p14:creationId xmlns:p14="http://schemas.microsoft.com/office/powerpoint/2010/main" val="392936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Widescreen</PresentationFormat>
  <Paragraphs>56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Albertus Extra Bold</vt:lpstr>
      <vt:lpstr>Antique Olive Roman</vt:lpstr>
      <vt:lpstr>Arial</vt:lpstr>
      <vt:lpstr>BodoniPS</vt:lpstr>
      <vt:lpstr>Calibri</vt:lpstr>
      <vt:lpstr>Calibri Light</vt:lpstr>
      <vt:lpstr>Office Theme</vt:lpstr>
      <vt:lpstr>abuse </vt:lpstr>
      <vt:lpstr>ABUSE is extremely serious!</vt:lpstr>
      <vt:lpstr>Effects of abuse on personal &amp; social health and relationships</vt:lpstr>
      <vt:lpstr>Communication is key!</vt:lpstr>
      <vt:lpstr>Healthy &amp; Unhealthy Relationships ( Table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abuse </dc:title>
  <dc:creator>ANITA LANDSBERG</dc:creator>
  <cp:lastModifiedBy>ANITA LANDSBERG</cp:lastModifiedBy>
  <cp:revision>22</cp:revision>
  <dcterms:created xsi:type="dcterms:W3CDTF">2020-04-28T10:34:46Z</dcterms:created>
  <dcterms:modified xsi:type="dcterms:W3CDTF">2020-04-28T12:20:23Z</dcterms:modified>
</cp:coreProperties>
</file>