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547C1-167A-45C6-9191-9A249E643913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C6F4F-26F7-4D53-B9A1-DE52E6D3C7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57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C6F4F-26F7-4D53-B9A1-DE52E6D3C77B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946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C6F4F-26F7-4D53-B9A1-DE52E6D3C77B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629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F251-DEA0-400C-9577-CCFE937E8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1EB26-7A53-4307-B374-88CD4948E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CD82D-5CEB-448E-A6F7-E1FC8CDC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0B86B-F191-4193-9C23-F369EDE3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18B63-5E61-4531-B75D-7F5F7138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59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9494-1439-4A55-B008-13323F79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859D5-4345-414F-8571-216D4350D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8075A-4BEC-4194-B073-3613D501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4DFA0-8291-4043-A4D2-6A1D54E0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5F4E-CCE0-47CB-8018-A18F7A9A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704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6D085-A17E-41FB-B664-2D380D11F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97148-7AB0-447C-A2EA-8CF1584FE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05726-0492-4D2B-B224-20B25CF7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AE343-56CC-43DB-8AB5-2C5C3259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10A6E-8E23-4BD8-BF35-7EC1D0E7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971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573A-8F7C-4451-87F4-1FF54384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59F0-D9C9-423E-9FE9-057937741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3590-C8EA-4E71-AAFA-43EAEBFF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875AC-B625-4ED5-B32A-625D423F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E67F1-6F62-4B0C-A31D-489CC512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486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3694-52A6-4EB8-BE8D-15B30A6A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BB0F9-5BAE-48A9-875B-8D72B0D6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213E7-C5E8-46EB-BABB-901ED1CF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741D-22BD-47F8-B109-336DE08A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09CB1-D96F-49FF-8DAE-54977F5B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408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7B65-8791-45F1-8A08-9693C39E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9CA21-F069-476F-AF1C-D9BD64430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2EE7D-A412-477D-B0A6-D7490A3A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1AA45-0D9D-4605-86AE-9D0531F5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43107-3879-4FA1-A12D-A1724021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9529B-48A5-42CF-BFD9-54356106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75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05FC-C445-460C-A7C1-E787EB3A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F5C37-CF6E-45D7-83A3-367DD050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2E16B-28A2-444A-9983-A0C421952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55D91-DB46-4D25-B1B5-5599A521B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B8CA7-CC06-45FB-B21C-E7CDC307D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C4B91-1D29-4402-AFC7-FE0D644D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D3EB9-DDE6-425F-947C-A13B48F2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FE37A-68C1-4930-8B42-0511FAA3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843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D769-F459-46EF-B182-02B40388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D397-D193-46C0-92CA-09BB14E2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BB41F-259B-4BE8-B8CE-5147F149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2809E-0FFE-4C70-9A6D-585ACBAB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42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05BAB-08CD-4641-8D3B-4B64CD16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42B5C-CF15-430A-923D-5E23A04D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C3715-8C4C-4AA1-8EA0-68A0BA14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2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97F2-B2DB-4EEA-8FB2-CCD6BF23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E0458-6C1C-4788-8FDF-032830A1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413B9-7439-47FD-B152-D85421D3A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5E87F-F11E-4205-A6AF-6F166BFA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79ECE-12CF-4784-B649-3563D5EB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F97B7-00EC-4032-9685-73A29A48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23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2AEB-4790-4857-AABD-D972CE78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3553C-EC33-4CC2-B6A3-435EAAEB7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CE4A4-5E3D-4981-AB9C-CB732CD86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99CA-7116-428F-A7A0-3C909D3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44524-A3B4-4898-A955-4AC4BACD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4AE18-0693-468E-81A2-BFDE9B6A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160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A2A96-445F-4690-BA9A-9B6E335D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19F53-12B2-4A7F-B4BD-4C41755B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32B4E-51C8-46E3-A3F4-9D755C18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2DC2-209B-4CD0-B986-1AFCF3FF1EC5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BAFB0-3C70-4686-B2AA-024439A07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F416-75F9-4B73-A504-79F7DC30F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F09D-F538-4F67-A480-AB0503B5E0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15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9BC860-D523-4ADA-A472-2318A704D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6" y="1"/>
            <a:ext cx="12186724" cy="6857998"/>
          </a:xfrm>
          <a:prstGeom prst="rect">
            <a:avLst/>
          </a:prstGeom>
        </p:spPr>
      </p:pic>
      <p:pic>
        <p:nvPicPr>
          <p:cNvPr id="2054" name="Picture 6" descr="Join Us - TechnoCred">
            <a:extLst>
              <a:ext uri="{FF2B5EF4-FFF2-40B4-BE49-F238E27FC236}">
                <a16:creationId xmlns:a16="http://schemas.microsoft.com/office/drawing/2014/main" id="{F0E6B902-D981-498A-99C0-DAB88ADE5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16" y="662766"/>
            <a:ext cx="7179572" cy="5384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B58030-CD00-40A5-A70F-CB27C9E98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5702" y="4476826"/>
            <a:ext cx="9144000" cy="1655762"/>
          </a:xfrm>
        </p:spPr>
        <p:txBody>
          <a:bodyPr/>
          <a:lstStyle/>
          <a:p>
            <a:r>
              <a:rPr lang="en-ZA" dirty="0">
                <a:solidFill>
                  <a:srgbClr val="FF0000"/>
                </a:solidFill>
                <a:latin typeface="Antique Olive CompactPS" panose="020B0904030504030204" pitchFamily="34" charset="0"/>
              </a:rPr>
              <a:t>CAREER FIELDS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D8982-CFE4-4FE7-852B-F340CF43C277}"/>
              </a:ext>
            </a:extLst>
          </p:cNvPr>
          <p:cNvSpPr txBox="1"/>
          <p:nvPr/>
        </p:nvSpPr>
        <p:spPr>
          <a:xfrm>
            <a:off x="650984" y="810555"/>
            <a:ext cx="2644726" cy="15696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200" b="1" dirty="0"/>
              <a:t>GRADE 7</a:t>
            </a:r>
          </a:p>
          <a:p>
            <a:r>
              <a:rPr lang="en-ZA" sz="3200" b="1" dirty="0"/>
              <a:t>LIFE ORIENTATION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3F54-C3D0-453C-ABDD-19A52E5CBF35}"/>
              </a:ext>
            </a:extLst>
          </p:cNvPr>
          <p:cNvSpPr txBox="1"/>
          <p:nvPr/>
        </p:nvSpPr>
        <p:spPr>
          <a:xfrm>
            <a:off x="650984" y="2585155"/>
            <a:ext cx="2644726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/>
              <a:t>MISS. LANDSBERG’S</a:t>
            </a:r>
          </a:p>
          <a:p>
            <a:r>
              <a:rPr lang="en-ZA" sz="2400" b="1" dirty="0"/>
              <a:t>CLASS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90049-84DE-4DD9-853A-A7FE0D184F87}"/>
              </a:ext>
            </a:extLst>
          </p:cNvPr>
          <p:cNvSpPr txBox="1"/>
          <p:nvPr/>
        </p:nvSpPr>
        <p:spPr>
          <a:xfrm>
            <a:off x="650984" y="4121412"/>
            <a:ext cx="2644726" cy="156966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/>
              <a:t>UNIT 1: CAREER FIELDS</a:t>
            </a:r>
          </a:p>
          <a:p>
            <a:endParaRPr lang="en-ZA" sz="2400" b="1" dirty="0"/>
          </a:p>
          <a:p>
            <a:r>
              <a:rPr lang="en-ZA" sz="2400" b="1" dirty="0"/>
              <a:t>PAGES: 94-107</a:t>
            </a:r>
          </a:p>
        </p:txBody>
      </p:sp>
    </p:spTree>
    <p:extLst>
      <p:ext uri="{BB962C8B-B14F-4D97-AF65-F5344CB8AC3E}">
        <p14:creationId xmlns:p14="http://schemas.microsoft.com/office/powerpoint/2010/main" val="309198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2159F-89F6-4F44-9563-DD4D26096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6" y="1"/>
            <a:ext cx="12186724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19CC1-61C1-4C8F-9781-6ABE0F21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2676" cy="10162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ZA" dirty="0">
                <a:latin typeface="Antique Olive CompactPS" panose="020B0904030504030204" pitchFamily="34" charset="0"/>
              </a:rPr>
              <a:t>What is your dream career??</a:t>
            </a:r>
          </a:p>
        </p:txBody>
      </p:sp>
      <p:pic>
        <p:nvPicPr>
          <p:cNvPr id="1026" name="Picture 2" descr="NEW GIF animations on Behance">
            <a:extLst>
              <a:ext uri="{FF2B5EF4-FFF2-40B4-BE49-F238E27FC236}">
                <a16:creationId xmlns:a16="http://schemas.microsoft.com/office/drawing/2014/main" id="{BD7C8785-8870-470C-A9C6-D82AFBF98F40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36" y="2055812"/>
            <a:ext cx="5425440" cy="34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53645-2FD5-4251-9836-61C370D92166}"/>
              </a:ext>
            </a:extLst>
          </p:cNvPr>
          <p:cNvSpPr txBox="1"/>
          <p:nvPr/>
        </p:nvSpPr>
        <p:spPr>
          <a:xfrm>
            <a:off x="838200" y="1533378"/>
            <a:ext cx="5098366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Once you leave school, you have the exciting task of selecting your </a:t>
            </a:r>
            <a:r>
              <a:rPr lang="en-ZA" dirty="0">
                <a:solidFill>
                  <a:schemeClr val="tx1"/>
                </a:solidFill>
                <a:highlight>
                  <a:srgbClr val="FF00FF"/>
                </a:highlight>
              </a:rPr>
              <a:t>dream career</a:t>
            </a:r>
            <a:r>
              <a:rPr lang="en-ZA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You may have many careers in your life or just a few.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Your Interests, skills and passions direct your choices.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Here are a few sectors that you could go into;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highlight>
                  <a:srgbClr val="FFFF00"/>
                </a:highlight>
              </a:rPr>
              <a:t>E.g. </a:t>
            </a:r>
            <a:r>
              <a:rPr lang="en-ZA" dirty="0">
                <a:solidFill>
                  <a:schemeClr val="tx1"/>
                </a:solidFill>
              </a:rPr>
              <a:t>Agriculture, Business management, Health Sciences, Engineering, Medicine or Arts and Entertainment.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Always make sure to think of a </a:t>
            </a:r>
            <a:r>
              <a:rPr lang="en-ZA" dirty="0">
                <a:solidFill>
                  <a:schemeClr val="tx1"/>
                </a:solidFill>
                <a:highlight>
                  <a:srgbClr val="00FFFF"/>
                </a:highlight>
              </a:rPr>
              <a:t>Plan B</a:t>
            </a:r>
            <a:r>
              <a:rPr lang="en-ZA" dirty="0">
                <a:solidFill>
                  <a:schemeClr val="tx1"/>
                </a:solidFill>
              </a:rPr>
              <a:t>- because life is unpredictable.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However it is not easy to study for your career choice.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You have to </a:t>
            </a:r>
            <a:r>
              <a:rPr lang="en-ZA" dirty="0">
                <a:solidFill>
                  <a:schemeClr val="tx1"/>
                </a:solidFill>
                <a:highlight>
                  <a:srgbClr val="00FF00"/>
                </a:highlight>
              </a:rPr>
              <a:t>work hard </a:t>
            </a:r>
            <a:r>
              <a:rPr lang="en-ZA" dirty="0">
                <a:solidFill>
                  <a:schemeClr val="tx1"/>
                </a:solidFill>
              </a:rPr>
              <a:t>in school and throughout your life to achieve your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933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819A2D-7F8E-4CE2-9664-FB707C62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6" y="1"/>
            <a:ext cx="12186724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84B5-1B1E-4383-871F-001921DD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51" y="1642745"/>
            <a:ext cx="10515600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dirty="0"/>
              <a:t>Look at the Career fields or Sectors ( not all careers will be mentioned).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Look at your abilities and find a career that interests you( </a:t>
            </a:r>
            <a:r>
              <a:rPr lang="en-ZA" dirty="0">
                <a:solidFill>
                  <a:schemeClr val="accent1"/>
                </a:solidFill>
              </a:rPr>
              <a:t>pg.96 </a:t>
            </a:r>
            <a:r>
              <a:rPr lang="en-ZA" dirty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Qualities relating to each field ( </a:t>
            </a: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pg. 98 </a:t>
            </a:r>
            <a:r>
              <a:rPr lang="en-ZA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Work environment and activities in each career field( </a:t>
            </a:r>
            <a:r>
              <a:rPr lang="en-ZA" dirty="0">
                <a:solidFill>
                  <a:srgbClr val="00B0F0"/>
                </a:solidFill>
              </a:rPr>
              <a:t>pg. 99 </a:t>
            </a:r>
            <a:r>
              <a:rPr lang="en-ZA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School Subjects relating to each career field( </a:t>
            </a:r>
            <a:r>
              <a:rPr lang="en-ZA" dirty="0">
                <a:solidFill>
                  <a:srgbClr val="FF0000"/>
                </a:solidFill>
              </a:rPr>
              <a:t>pg. 102</a:t>
            </a:r>
            <a:r>
              <a:rPr lang="en-ZA" dirty="0"/>
              <a:t> )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Level of schooling requirements for each career field </a:t>
            </a:r>
            <a:r>
              <a:rPr lang="en-ZA" dirty="0">
                <a:solidFill>
                  <a:srgbClr val="FF0000"/>
                </a:solidFill>
              </a:rPr>
              <a:t>( pg. 102 </a:t>
            </a:r>
            <a:r>
              <a:rPr lang="en-ZA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Duration of study for each career field( </a:t>
            </a:r>
            <a:r>
              <a:rPr lang="en-ZA" dirty="0">
                <a:solidFill>
                  <a:srgbClr val="00B050"/>
                </a:solidFill>
              </a:rPr>
              <a:t>pg. 103 </a:t>
            </a:r>
            <a:r>
              <a:rPr lang="en-ZA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Opportunities within each career field ( </a:t>
            </a:r>
            <a:r>
              <a:rPr lang="en-ZA" dirty="0">
                <a:solidFill>
                  <a:srgbClr val="FFC000"/>
                </a:solidFill>
              </a:rPr>
              <a:t>pg. 104 </a:t>
            </a:r>
            <a:r>
              <a:rPr lang="en-ZA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Challenges within each career field </a:t>
            </a:r>
            <a:r>
              <a:rPr lang="en-ZA" dirty="0">
                <a:solidFill>
                  <a:srgbClr val="7030A0"/>
                </a:solidFill>
              </a:rPr>
              <a:t>( pg. 106-107 </a:t>
            </a:r>
            <a:r>
              <a:rPr lang="en-ZA" dirty="0"/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074D52-615B-4ABD-9FFD-88AA93D1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91" y="282313"/>
            <a:ext cx="9473418" cy="99303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ZA" sz="3200" dirty="0">
                <a:latin typeface="Antique Olive CompactPS" panose="020B0904030504030204" pitchFamily="34" charset="0"/>
              </a:rPr>
              <a:t>Look at the following points in your textbook.</a:t>
            </a:r>
          </a:p>
        </p:txBody>
      </p:sp>
    </p:spTree>
    <p:extLst>
      <p:ext uri="{BB962C8B-B14F-4D97-AF65-F5344CB8AC3E}">
        <p14:creationId xmlns:p14="http://schemas.microsoft.com/office/powerpoint/2010/main" val="115121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CE888E-5C39-41F7-BC77-44B2DB33A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6" y="1"/>
            <a:ext cx="12186724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35E114-28BC-46C9-A45D-9CBB71A1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6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600" dirty="0">
                <a:latin typeface="Antique Olive CompactPS" panose="020B0904030504030204" pitchFamily="34" charset="0"/>
              </a:rPr>
              <a:t>Definition Box Activity:</a:t>
            </a:r>
            <a:br>
              <a:rPr lang="en-ZA" sz="3600" dirty="0">
                <a:latin typeface="Antique Olive CompactPS" panose="020B0904030504030204" pitchFamily="34" charset="0"/>
              </a:rPr>
            </a:br>
            <a:br>
              <a:rPr lang="en-ZA" sz="1800" dirty="0">
                <a:latin typeface="Antique Olive CompactPS" panose="020B0904030504030204" pitchFamily="34" charset="0"/>
              </a:rPr>
            </a:br>
            <a:r>
              <a:rPr lang="en-ZA" sz="1800" b="1" dirty="0">
                <a:latin typeface="+mn-lt"/>
              </a:rPr>
              <a:t>MAKE SURE TO COMPLETE THIS ACTIVITY IN YOUR L.O WORKBOOK.</a:t>
            </a:r>
            <a:br>
              <a:rPr lang="en-ZA" sz="1800" b="1" dirty="0">
                <a:latin typeface="+mn-lt"/>
              </a:rPr>
            </a:br>
            <a:r>
              <a:rPr lang="en-ZA" sz="1800" b="1" dirty="0">
                <a:latin typeface="+mn-lt"/>
              </a:rPr>
              <a:t>WRITE THE DATE AND HEADING BEFORE COMPLETING THE TASK. SKIP A LINE BETWEEN EACH DEFINITION.</a:t>
            </a:r>
            <a:r>
              <a:rPr lang="en-ZA" sz="4000" b="1" dirty="0">
                <a:latin typeface="Antique Olive CompactPS" panose="020B0904030504030204" pitchFamily="34" charset="0"/>
              </a:rPr>
              <a:t> </a:t>
            </a:r>
            <a:endParaRPr lang="en-ZA" sz="3600" b="1" dirty="0">
              <a:latin typeface="Antique Olive CompactPS" panose="020B09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031D5-0D8A-4C25-BACE-47EC2D4A9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4351338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7030A0"/>
                </a:solidFill>
              </a:rPr>
              <a:t>Career Field</a:t>
            </a:r>
            <a:r>
              <a:rPr lang="en-ZA" dirty="0"/>
              <a:t>=</a:t>
            </a:r>
          </a:p>
          <a:p>
            <a:r>
              <a:rPr lang="en-ZA" dirty="0">
                <a:solidFill>
                  <a:schemeClr val="accent1"/>
                </a:solidFill>
              </a:rPr>
              <a:t>Qualification</a:t>
            </a:r>
            <a:r>
              <a:rPr lang="en-ZA" dirty="0"/>
              <a:t>=</a:t>
            </a:r>
          </a:p>
          <a:p>
            <a:r>
              <a:rPr lang="en-ZA" dirty="0">
                <a:solidFill>
                  <a:schemeClr val="accent2"/>
                </a:solidFill>
              </a:rPr>
              <a:t>Salary</a:t>
            </a:r>
            <a:r>
              <a:rPr lang="en-ZA" dirty="0"/>
              <a:t>=</a:t>
            </a:r>
          </a:p>
          <a:p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Degree</a:t>
            </a:r>
            <a:r>
              <a:rPr lang="en-ZA" dirty="0"/>
              <a:t>= </a:t>
            </a:r>
          </a:p>
          <a:p>
            <a:r>
              <a:rPr lang="en-ZA" dirty="0">
                <a:solidFill>
                  <a:srgbClr val="FF0000"/>
                </a:solidFill>
              </a:rPr>
              <a:t>Employees</a:t>
            </a:r>
            <a:r>
              <a:rPr lang="en-ZA" dirty="0"/>
              <a:t>=</a:t>
            </a:r>
          </a:p>
          <a:p>
            <a:r>
              <a:rPr lang="en-ZA" dirty="0">
                <a:solidFill>
                  <a:srgbClr val="00B0F0"/>
                </a:solidFill>
              </a:rPr>
              <a:t>Employers</a:t>
            </a:r>
            <a:r>
              <a:rPr lang="en-ZA" dirty="0"/>
              <a:t>= </a:t>
            </a:r>
          </a:p>
          <a:p>
            <a:r>
              <a:rPr lang="en-ZA" dirty="0">
                <a:solidFill>
                  <a:schemeClr val="accent4">
                    <a:lumMod val="75000"/>
                  </a:schemeClr>
                </a:solidFill>
              </a:rPr>
              <a:t>Opportunities</a:t>
            </a:r>
            <a:r>
              <a:rPr lang="en-ZA" dirty="0"/>
              <a:t>= </a:t>
            </a:r>
          </a:p>
          <a:p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</a:t>
            </a:r>
            <a:r>
              <a:rPr lang="en-ZA" dirty="0"/>
              <a:t>=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775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Widescreen</PresentationFormat>
  <Paragraphs>38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Antique Olive CompactPS</vt:lpstr>
      <vt:lpstr>Arial</vt:lpstr>
      <vt:lpstr>Calibri</vt:lpstr>
      <vt:lpstr>Calibri Light</vt:lpstr>
      <vt:lpstr>Office Theme</vt:lpstr>
      <vt:lpstr>PowerPoint Presentation</vt:lpstr>
      <vt:lpstr>What is your dream career??</vt:lpstr>
      <vt:lpstr>Look at the following points in your textbook.</vt:lpstr>
      <vt:lpstr>Definition Box Activity:  MAKE SURE TO COMPLETE THIS ACTIVITY IN YOUR L.O WORKBOOK. WRITE THE DATE AND HEADING BEFORE COMPLETING THE TASK. SKIP A LINE BETWEEN EACH DEFINITION.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LANDSBERG</dc:creator>
  <cp:lastModifiedBy>ANITA LANDSBERG</cp:lastModifiedBy>
  <cp:revision>16</cp:revision>
  <dcterms:created xsi:type="dcterms:W3CDTF">2020-04-28T12:25:57Z</dcterms:created>
  <dcterms:modified xsi:type="dcterms:W3CDTF">2020-04-28T15:11:21Z</dcterms:modified>
</cp:coreProperties>
</file>