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DD1131-2775-4821-8DDC-0129312E4C0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09E8F95-4666-4B2E-B944-9638156FC7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87987C-B8E1-400A-9D1D-C29398B70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005285-AC71-476A-A759-A9BA1BFF0A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57A2DE-8ED2-46D5-8F1D-4CB13A4C48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288117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806548-B8D7-4694-AF7B-4FCEBD85F1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1EE99D-E13A-40D5-AE28-7D0B86B0C6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1753AAF-C67D-4B25-B00E-75DE59349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698646-C4CA-4070-8668-A7426332B4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B6A5A2-6F9D-4C5D-A0BE-DECFF67528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275709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7C861C1-7274-45C2-B18C-C5CF18CF88D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590CCDF-2693-4362-8428-6DBB9DB3F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304184-6D43-4B87-B5BB-5006E22E04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24CD91-C262-432C-8BEA-CD24646DEA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44DB57-39F4-4F0F-90BF-3F2340795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1218508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57B6A-0661-40B3-B1F0-AC76B6E819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5A9BFE-00EE-4A26-A378-11EDD7B34C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0120E7-64FD-4467-9165-C6E5FB26EC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3DF641-2A71-4190-85CA-45D1A54E8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1452D0-F4B5-47B4-9F09-1652FF52AE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7970524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C5A2E4-6A83-4DB8-933F-38E0C85C9B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64010A8-87CE-4FB4-86FD-11BD7540649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D9710A4-C80E-4996-8261-59B7B47EA9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9C068FF-5B94-47CB-89C7-3DBF6FEF8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3BAE8B-76A3-48D5-AE34-0A25821FAA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365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81513-0E1D-4BB7-93EB-AE16524A06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7429A6-EB2B-4B68-A483-E7E2B7A699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5531ED-F1BD-4E28-B1FE-F6668BD8E52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178EF89-39AA-4657-A87B-1F0CD4D9DE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287E2CD-92F2-46E3-BC07-0EC9432C8B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A81198-FC78-4ED9-87A2-4057297B13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638350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B9B95-2A79-4AF2-A95B-D5479E8473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61244-9582-47AE-93C5-B979812717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FE65859-C6D2-409A-8867-34925638D6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5E32609-06BD-4195-9D43-E2BA9ABF796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E18DF2D-9240-41E4-8896-124F03CE720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1DB2747-B4BE-4C43-A51B-17FB5EDD9E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A2850B3-D63C-4453-A4C5-5060858D03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68207B7-7611-4217-826D-971E7907B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6053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096A62-1FC0-4E3E-8517-DE07733DD3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EED8B5C-8E75-4D41-9A12-3C1CCE85B4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389571-7AFC-4092-8FFB-6E096FC98F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2B3C407-C257-4D86-9A55-321771F1F4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542648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EE2B9C6-5C7A-442E-8E70-6B0300791A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8D5024A-CBBD-469D-BF00-C5C1823BA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BC48F9-68B4-4EB4-89DD-1B3CF2ADBE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984736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0C5D1B-103C-41FF-BC7F-969872670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736CAB-7B69-4F90-A539-39FC031634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B9786C-02C9-4980-99CC-ED5F401707F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7B7101-E584-4E70-A265-C2D34CC8F2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083AD67-4187-4C93-AB0A-2030150F60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1840B9-7931-4F4D-A9A5-41A0B1E328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712248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3C0D81-B4ED-4809-9FF1-5AA1FF847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78D69D8-E12D-4045-8E8B-EED4DD17A5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8D0004F-9DE1-46A3-B7AD-1553188A9B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0B0F9A6-BFE8-4340-B8EF-392A6A34FD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25741-33C7-47AA-B689-5AFB906C0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234D7EC-AE00-4A88-8E2B-AA91B0FEC0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1523887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B1D7FD4-2DD0-488C-87A4-CA044D6BDC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EB2063-5DC9-47B2-B0B6-6605A0E75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8649BA-C90F-4803-BD1F-567FC2FF16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23701D-5579-46E3-80BC-1B245968A34C}" type="datetimeFigureOut">
              <a:rPr lang="en-ZA" smtClean="0"/>
              <a:t>2020/04/28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C87152-3B49-4CA1-A712-B17049496F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04635F-7815-4E32-B4B4-8D378046D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0D8B57-4085-4411-89C6-6F60E0E9404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97450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3962611-DFD5-4092-AAFD-559E3DFCE2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5488" y="0"/>
            <a:ext cx="10910292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2270F1FA-0425-408F-9861-80BF5AFB2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2B37F9BF-ADB6-442E-8CE8-A9967B5389E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3518" y="855367"/>
            <a:ext cx="3333067" cy="1052402"/>
          </a:xfrm>
        </p:spPr>
        <p:txBody>
          <a:bodyPr>
            <a:normAutofit fontScale="90000"/>
          </a:bodyPr>
          <a:lstStyle/>
          <a:p>
            <a:r>
              <a:rPr lang="en-ZA" b="1" dirty="0">
                <a:solidFill>
                  <a:schemeClr val="accent6"/>
                </a:solidFill>
                <a:latin typeface="Albertus Extra Bold" panose="020E0802040304020204" pitchFamily="34" charset="0"/>
              </a:rPr>
              <a:t>GRADE</a:t>
            </a:r>
            <a:r>
              <a:rPr lang="en-ZA" b="1" dirty="0">
                <a:latin typeface="Albertus Extra Bold" panose="020E0802040304020204" pitchFamily="34" charset="0"/>
              </a:rPr>
              <a:t> </a:t>
            </a:r>
            <a:r>
              <a:rPr lang="en-ZA" b="1" dirty="0">
                <a:solidFill>
                  <a:srgbClr val="FFC000"/>
                </a:solidFill>
                <a:latin typeface="Albertus Extra Bold" panose="020E0802040304020204" pitchFamily="34" charset="0"/>
              </a:rPr>
              <a:t>6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BDCFAE-9034-4F0F-80F9-BE7D7879EEA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518470" y="6286613"/>
            <a:ext cx="4750170" cy="611186"/>
          </a:xfrm>
        </p:spPr>
        <p:txBody>
          <a:bodyPr>
            <a:normAutofit/>
          </a:bodyPr>
          <a:lstStyle/>
          <a:p>
            <a:r>
              <a:rPr lang="en-ZA" b="1" dirty="0">
                <a:solidFill>
                  <a:schemeClr val="accent1">
                    <a:lumMod val="75000"/>
                  </a:schemeClr>
                </a:solidFill>
                <a:latin typeface="Albertus Extra Bold" panose="020E0802040304020204" pitchFamily="34" charset="0"/>
              </a:rPr>
              <a:t>PHYSICAL EDUCATION</a:t>
            </a:r>
          </a:p>
        </p:txBody>
      </p:sp>
      <p:pic>
        <p:nvPicPr>
          <p:cNvPr id="2050" name="Picture 2" descr="PBS Kids GIF - Workout by LuxoVeggieDude9302 on DeviantArt">
            <a:extLst>
              <a:ext uri="{FF2B5EF4-FFF2-40B4-BE49-F238E27FC236}">
                <a16:creationId xmlns:a16="http://schemas.microsoft.com/office/drawing/2014/main" id="{92B65011-7456-4063-8F97-8AA5F929B0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98444" y="985482"/>
            <a:ext cx="7595111" cy="449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2017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Rectangle 70">
            <a:extLst>
              <a:ext uri="{FF2B5EF4-FFF2-40B4-BE49-F238E27FC236}">
                <a16:creationId xmlns:a16="http://schemas.microsoft.com/office/drawing/2014/main" id="{0BC9EFE1-D8CB-4668-9980-DB108327A7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305" y="0"/>
            <a:ext cx="6271569" cy="6858000"/>
          </a:xfrm>
          <a:prstGeom prst="rect">
            <a:avLst/>
          </a:prstGeom>
          <a:gradFill>
            <a:gsLst>
              <a:gs pos="0">
                <a:schemeClr val="accent1">
                  <a:lumMod val="100000"/>
                  <a:alpha val="82000"/>
                </a:schemeClr>
              </a:gs>
              <a:gs pos="25000">
                <a:schemeClr val="accent1">
                  <a:alpha val="60000"/>
                </a:schemeClr>
              </a:gs>
              <a:gs pos="94000">
                <a:schemeClr val="bg2">
                  <a:lumMod val="75000"/>
                </a:schemeClr>
              </a:gs>
              <a:gs pos="100000">
                <a:schemeClr val="bg2">
                  <a:lumMod val="7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3" name="Picture 72">
            <a:extLst>
              <a:ext uri="{FF2B5EF4-FFF2-40B4-BE49-F238E27FC236}">
                <a16:creationId xmlns:a16="http://schemas.microsoft.com/office/drawing/2014/main" id="{7CBAE1BD-B8E4-4029-8AA2-C77E4FED98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80EEFB1D-B023-4573-BAF6-C222AA399B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71263" y="244472"/>
            <a:ext cx="5404921" cy="1007553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 algn="ctr"/>
            <a:r>
              <a:rPr lang="en-US" sz="2800" b="1" dirty="0">
                <a:solidFill>
                  <a:srgbClr val="000000"/>
                </a:solidFill>
                <a:latin typeface="Antique Olive" panose="020B0603020204030204" pitchFamily="34" charset="0"/>
              </a:rPr>
              <a:t>LET’S GET </a:t>
            </a:r>
            <a:r>
              <a:rPr lang="en-US" sz="2800" b="1" dirty="0">
                <a:solidFill>
                  <a:srgbClr val="FF0000"/>
                </a:solidFill>
                <a:latin typeface="Antique Olive" panose="020B0603020204030204" pitchFamily="34" charset="0"/>
              </a:rPr>
              <a:t>MOVING</a:t>
            </a:r>
            <a:r>
              <a:rPr lang="en-US" sz="2800" b="1" dirty="0">
                <a:solidFill>
                  <a:srgbClr val="000000"/>
                </a:solidFill>
                <a:latin typeface="Antique Olive" panose="020B0603020204030204" pitchFamily="34" charset="0"/>
              </a:rPr>
              <a:t>!</a:t>
            </a:r>
            <a:br>
              <a:rPr lang="en-US" sz="2800" b="1" dirty="0">
                <a:solidFill>
                  <a:srgbClr val="000000"/>
                </a:solidFill>
                <a:latin typeface="Antique Olive" panose="020B0603020204030204" pitchFamily="34" charset="0"/>
              </a:rPr>
            </a:br>
            <a:r>
              <a:rPr lang="en-US" sz="2800" b="1" dirty="0">
                <a:solidFill>
                  <a:schemeClr val="accent4"/>
                </a:solidFill>
                <a:latin typeface="Antique Olive" panose="020B0603020204030204" pitchFamily="34" charset="0"/>
              </a:rPr>
              <a:t>GOOD LUCK </a:t>
            </a:r>
            <a:r>
              <a:rPr lang="en-US" sz="2800" b="1" dirty="0">
                <a:solidFill>
                  <a:srgbClr val="000000"/>
                </a:solidFill>
                <a:latin typeface="Antique Olive" panose="020B0603020204030204" pitchFamily="34" charset="0"/>
              </a:rPr>
              <a:t>WITH YOUR WORKOUT</a:t>
            </a:r>
            <a:r>
              <a:rPr lang="en-US" sz="2800" b="1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75" name="Freeform 49">
            <a:extLst>
              <a:ext uri="{FF2B5EF4-FFF2-40B4-BE49-F238E27FC236}">
                <a16:creationId xmlns:a16="http://schemas.microsoft.com/office/drawing/2014/main" id="{77DA6D33-2D62-458C-BF5D-DBF612FD55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590635"/>
            <a:ext cx="5478085" cy="6276841"/>
          </a:xfrm>
          <a:custGeom>
            <a:avLst/>
            <a:gdLst>
              <a:gd name="connsiteX0" fmla="*/ 2178155 w 5478085"/>
              <a:gd name="connsiteY0" fmla="*/ 0 h 6276841"/>
              <a:gd name="connsiteX1" fmla="*/ 5478085 w 5478085"/>
              <a:gd name="connsiteY1" fmla="*/ 3299930 h 6276841"/>
              <a:gd name="connsiteX2" fmla="*/ 3751098 w 5478085"/>
              <a:gd name="connsiteY2" fmla="*/ 6201577 h 6276841"/>
              <a:gd name="connsiteX3" fmla="*/ 3594858 w 5478085"/>
              <a:gd name="connsiteY3" fmla="*/ 6276841 h 6276841"/>
              <a:gd name="connsiteX4" fmla="*/ 761453 w 5478085"/>
              <a:gd name="connsiteY4" fmla="*/ 6276841 h 6276841"/>
              <a:gd name="connsiteX5" fmla="*/ 605213 w 5478085"/>
              <a:gd name="connsiteY5" fmla="*/ 6201577 h 6276841"/>
              <a:gd name="connsiteX6" fmla="*/ 79093 w 5478085"/>
              <a:gd name="connsiteY6" fmla="*/ 5846317 h 6276841"/>
              <a:gd name="connsiteX7" fmla="*/ 0 w 5478085"/>
              <a:gd name="connsiteY7" fmla="*/ 5774432 h 6276841"/>
              <a:gd name="connsiteX8" fmla="*/ 0 w 5478085"/>
              <a:gd name="connsiteY8" fmla="*/ 825429 h 6276841"/>
              <a:gd name="connsiteX9" fmla="*/ 79093 w 5478085"/>
              <a:gd name="connsiteY9" fmla="*/ 753544 h 6276841"/>
              <a:gd name="connsiteX10" fmla="*/ 2178155 w 5478085"/>
              <a:gd name="connsiteY10" fmla="*/ 0 h 62768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5478085" h="6276841">
                <a:moveTo>
                  <a:pt x="2178155" y="0"/>
                </a:moveTo>
                <a:cubicBezTo>
                  <a:pt x="4000656" y="0"/>
                  <a:pt x="5478085" y="1477429"/>
                  <a:pt x="5478085" y="3299930"/>
                </a:cubicBezTo>
                <a:cubicBezTo>
                  <a:pt x="5478085" y="4552900"/>
                  <a:pt x="4779769" y="5642769"/>
                  <a:pt x="3751098" y="6201577"/>
                </a:cubicBezTo>
                <a:lnTo>
                  <a:pt x="3594858" y="6276841"/>
                </a:lnTo>
                <a:lnTo>
                  <a:pt x="761453" y="6276841"/>
                </a:lnTo>
                <a:lnTo>
                  <a:pt x="605213" y="6201577"/>
                </a:lnTo>
                <a:cubicBezTo>
                  <a:pt x="418182" y="6099975"/>
                  <a:pt x="242071" y="5980818"/>
                  <a:pt x="79093" y="5846317"/>
                </a:cubicBezTo>
                <a:lnTo>
                  <a:pt x="0" y="5774432"/>
                </a:lnTo>
                <a:lnTo>
                  <a:pt x="0" y="825429"/>
                </a:lnTo>
                <a:lnTo>
                  <a:pt x="79093" y="753544"/>
                </a:lnTo>
                <a:cubicBezTo>
                  <a:pt x="649516" y="282789"/>
                  <a:pt x="1380811" y="0"/>
                  <a:pt x="2178155" y="0"/>
                </a:cubicBezTo>
                <a:close/>
              </a:path>
            </a:pathLst>
          </a:custGeom>
          <a:solidFill>
            <a:srgbClr val="FFFFFF"/>
          </a:solidFill>
          <a:ln>
            <a:gradFill>
              <a:gsLst>
                <a:gs pos="0">
                  <a:schemeClr val="accent1">
                    <a:lumMod val="40000"/>
                    <a:lumOff val="60000"/>
                  </a:schemeClr>
                </a:gs>
                <a:gs pos="23000">
                  <a:schemeClr val="accent1">
                    <a:lumMod val="45000"/>
                    <a:lumOff val="55000"/>
                  </a:schemeClr>
                </a:gs>
                <a:gs pos="83000">
                  <a:schemeClr val="accent3"/>
                </a:gs>
                <a:gs pos="100000">
                  <a:schemeClr val="accent3"/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1030" name="Picture 6" descr="Happy GIF - Find &amp; Share on GIPHY">
            <a:extLst>
              <a:ext uri="{FF2B5EF4-FFF2-40B4-BE49-F238E27FC236}">
                <a16:creationId xmlns:a16="http://schemas.microsoft.com/office/drawing/2014/main" id="{E016D458-D766-4871-B399-094D0AD9837C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54913"/>
            <a:ext cx="5085069" cy="354828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Content Placeholder 2">
            <a:extLst>
              <a:ext uri="{FF2B5EF4-FFF2-40B4-BE49-F238E27FC236}">
                <a16:creationId xmlns:a16="http://schemas.microsoft.com/office/drawing/2014/main" id="{C8472AE5-12E5-4F8D-A2E2-24185CCF3290}"/>
              </a:ext>
            </a:extLst>
          </p:cNvPr>
          <p:cNvSpPr txBox="1">
            <a:spLocks/>
          </p:cNvSpPr>
          <p:nvPr/>
        </p:nvSpPr>
        <p:spPr>
          <a:xfrm>
            <a:off x="6461759" y="1496497"/>
            <a:ext cx="5214425" cy="4881697"/>
          </a:xfrm>
          <a:prstGeom prst="rect">
            <a:avLst/>
          </a:prstGeom>
          <a:ln/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18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badi" panose="020B0604020104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It is extremely </a:t>
            </a: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rPr>
              <a:t>IMPORTANT</a:t>
            </a: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 to keep moving, keep fit and keep healthy.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Make sure to complete all the activities provided on a safe surface.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Make sure to complete the warm-up first before you continue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with the activity.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Today we will be doing 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Core Exercises &amp; a T-test.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ZA" sz="2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rPr>
              <a:t>This will be followed by a few fitness activities.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ZA" sz="24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</a:rPr>
              <a:t>GOOD LUCK!!</a:t>
            </a:r>
            <a:endParaRPr kumimoji="0" lang="en-ZA" sz="31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5233013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2" name="Rectangle 70">
            <a:extLst>
              <a:ext uri="{FF2B5EF4-FFF2-40B4-BE49-F238E27FC236}">
                <a16:creationId xmlns:a16="http://schemas.microsoft.com/office/drawing/2014/main" id="{2B577FF9-3543-4875-815D-3D87BD8A20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73" name="Freeform: Shape 72">
            <a:extLst>
              <a:ext uri="{FF2B5EF4-FFF2-40B4-BE49-F238E27FC236}">
                <a16:creationId xmlns:a16="http://schemas.microsoft.com/office/drawing/2014/main" id="{F5569EEC-E12F-4856-B407-02B2813A4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75" name="Freeform: Shape 74">
            <a:extLst>
              <a:ext uri="{FF2B5EF4-FFF2-40B4-BE49-F238E27FC236}">
                <a16:creationId xmlns:a16="http://schemas.microsoft.com/office/drawing/2014/main" id="{CF860788-3A6A-45A3-B3F1-06F1596656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050" name="Picture 2" descr="Good Luck GIF - Find &amp; Share on GIPHY">
            <a:extLst>
              <a:ext uri="{FF2B5EF4-FFF2-40B4-BE49-F238E27FC236}">
                <a16:creationId xmlns:a16="http://schemas.microsoft.com/office/drawing/2014/main" id="{86D7CBD9-C53C-4564-A10E-6A91E0F32087}"/>
              </a:ext>
            </a:extLst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918833" y="215694"/>
            <a:ext cx="1452451" cy="1317684"/>
          </a:xfrm>
          <a:custGeom>
            <a:avLst/>
            <a:gdLst/>
            <a:ahLst/>
            <a:cxnLst/>
            <a:rect l="l" t="t" r="r" b="b"/>
            <a:pathLst>
              <a:path w="4579832" h="5347063">
                <a:moveTo>
                  <a:pt x="106985" y="0"/>
                </a:moveTo>
                <a:lnTo>
                  <a:pt x="4472847" y="0"/>
                </a:lnTo>
                <a:cubicBezTo>
                  <a:pt x="4531933" y="0"/>
                  <a:pt x="4579832" y="47899"/>
                  <a:pt x="4579832" y="106985"/>
                </a:cubicBezTo>
                <a:lnTo>
                  <a:pt x="4579832" y="5240078"/>
                </a:lnTo>
                <a:cubicBezTo>
                  <a:pt x="4579832" y="5299164"/>
                  <a:pt x="4531933" y="5347063"/>
                  <a:pt x="4472847" y="5347063"/>
                </a:cubicBezTo>
                <a:lnTo>
                  <a:pt x="106985" y="5347063"/>
                </a:lnTo>
                <a:cubicBezTo>
                  <a:pt x="47899" y="5347063"/>
                  <a:pt x="0" y="5299164"/>
                  <a:pt x="0" y="5240078"/>
                </a:cubicBezTo>
                <a:lnTo>
                  <a:pt x="0" y="106985"/>
                </a:lnTo>
                <a:cubicBezTo>
                  <a:pt x="0" y="47899"/>
                  <a:pt x="47899" y="0"/>
                  <a:pt x="106985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Freeform: Shape 76">
            <a:extLst>
              <a:ext uri="{FF2B5EF4-FFF2-40B4-BE49-F238E27FC236}">
                <a16:creationId xmlns:a16="http://schemas.microsoft.com/office/drawing/2014/main" id="{DF1E3393-B852-4883-B778-ED35251129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79" name="Freeform: Shape 78">
            <a:extLst>
              <a:ext uri="{FF2B5EF4-FFF2-40B4-BE49-F238E27FC236}">
                <a16:creationId xmlns:a16="http://schemas.microsoft.com/office/drawing/2014/main" id="{39853D09-4205-4CC7-83EB-288E886AC9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440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id="{0D040B79-3E73-4A31-840D-D6B9C9FDFC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47511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id="{156C6AE5-3F8B-42AC-9EA4-1B686A11E93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50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6" name="Picture 4" descr="Plank to Pike Jump GIF | POPSUGAR Fitness Australia">
            <a:extLst>
              <a:ext uri="{FF2B5EF4-FFF2-40B4-BE49-F238E27FC236}">
                <a16:creationId xmlns:a16="http://schemas.microsoft.com/office/drawing/2014/main" id="{64AB4446-AC16-436F-8781-5AC8247BA234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95672" y="1722621"/>
            <a:ext cx="2935520" cy="1957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8D91DD4-26A4-4C3B-A1BA-D387479987B7}"/>
              </a:ext>
            </a:extLst>
          </p:cNvPr>
          <p:cNvSpPr txBox="1"/>
          <p:nvPr/>
        </p:nvSpPr>
        <p:spPr>
          <a:xfrm>
            <a:off x="7284983" y="2421965"/>
            <a:ext cx="928468" cy="64633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dirty="0">
                <a:latin typeface="Abadi" panose="020B0604020104020204" pitchFamily="34" charset="0"/>
              </a:rPr>
              <a:t>PIKE JUMPS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625EDB0-CCF7-4CBE-BAB7-01A763523A6F}"/>
              </a:ext>
            </a:extLst>
          </p:cNvPr>
          <p:cNvSpPr txBox="1"/>
          <p:nvPr/>
        </p:nvSpPr>
        <p:spPr>
          <a:xfrm>
            <a:off x="7503987" y="4268680"/>
            <a:ext cx="1318201" cy="338554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latin typeface="Abadi" panose="020B0604020104020204" pitchFamily="34" charset="0"/>
              </a:rPr>
              <a:t>T- Formation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149DDB7-1CA1-4A4C-84BC-95167C6C310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07478" y="3953475"/>
            <a:ext cx="2727612" cy="268883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C5CC543-906C-4F09-B2DE-AF0820C80D07}"/>
              </a:ext>
            </a:extLst>
          </p:cNvPr>
          <p:cNvSpPr txBox="1"/>
          <p:nvPr/>
        </p:nvSpPr>
        <p:spPr>
          <a:xfrm>
            <a:off x="534572" y="478302"/>
            <a:ext cx="6318579" cy="618630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ZA" sz="1600" b="1" dirty="0">
                <a:solidFill>
                  <a:schemeClr val="accent4"/>
                </a:solidFill>
              </a:rPr>
              <a:t>WARM-UP:</a:t>
            </a:r>
            <a:r>
              <a:rPr lang="en-ZA" sz="1600" dirty="0"/>
              <a:t> Jumping Jacks for 4 minutes.</a:t>
            </a:r>
          </a:p>
          <a:p>
            <a:r>
              <a:rPr lang="en-ZA" sz="1600" dirty="0"/>
              <a:t>-If you have a treadmill- run for 4 minutes.</a:t>
            </a:r>
            <a:endParaRPr lang="en-ZA" sz="1600" b="1" dirty="0">
              <a:solidFill>
                <a:srgbClr val="00B050"/>
              </a:solidFill>
            </a:endParaRPr>
          </a:p>
          <a:p>
            <a:endParaRPr lang="en-ZA" sz="1600" dirty="0"/>
          </a:p>
          <a:p>
            <a:r>
              <a:rPr lang="en-ZA" sz="1600" b="1" dirty="0">
                <a:solidFill>
                  <a:srgbClr val="FFFF00"/>
                </a:solidFill>
              </a:rPr>
              <a:t>ACTIVITY: </a:t>
            </a:r>
            <a:r>
              <a:rPr lang="en-ZA" sz="1600" dirty="0">
                <a:solidFill>
                  <a:schemeClr val="bg1"/>
                </a:solidFill>
              </a:rPr>
              <a:t>We are going to start off with a few core exercises then move onto another activity.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Sit-up challenge ( as many as you can complete in 2 minutes)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Plank- Hold your body straight and steady for 30 seconds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( x 2 )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Pike Jump - Hold plank position and then jump forward with your legs – Complete 20 JUMPS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b="1" dirty="0">
                <a:solidFill>
                  <a:srgbClr val="00B050"/>
                </a:solidFill>
              </a:rPr>
              <a:t>REPEAT</a:t>
            </a:r>
            <a:r>
              <a:rPr lang="en-ZA" sz="1600" dirty="0">
                <a:solidFill>
                  <a:schemeClr val="bg1"/>
                </a:solidFill>
              </a:rPr>
              <a:t> entire set if possible.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Find 4 cones or objects that can act like cones ( you can even use toilet rolls)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Set it up in a “ T “ formation.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Measure out your “T” by taking steps (shown on the example).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chemeClr val="bg1"/>
                </a:solidFill>
              </a:rPr>
              <a:t>Follow the arrows from the bottom. Sprint this drill as fast as you can 3 times without stopping.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ZA" sz="1600" dirty="0">
                <a:solidFill>
                  <a:srgbClr val="FF0000"/>
                </a:solidFill>
              </a:rPr>
              <a:t>REPEAT</a:t>
            </a:r>
            <a:r>
              <a:rPr lang="en-ZA" sz="1600" dirty="0">
                <a:solidFill>
                  <a:schemeClr val="bg1"/>
                </a:solidFill>
              </a:rPr>
              <a:t> 2 times- Make sure to rest for 1 minute between each.</a:t>
            </a:r>
          </a:p>
          <a:p>
            <a:endParaRPr lang="en-ZA" sz="1600" b="1" dirty="0">
              <a:solidFill>
                <a:schemeClr val="accent4"/>
              </a:solidFill>
            </a:endParaRPr>
          </a:p>
          <a:p>
            <a:r>
              <a:rPr lang="en-ZA" sz="1600" b="1" dirty="0">
                <a:solidFill>
                  <a:schemeClr val="accent4"/>
                </a:solidFill>
              </a:rPr>
              <a:t>COOL DOWN:  </a:t>
            </a:r>
            <a:r>
              <a:rPr lang="en-ZA" sz="1600" dirty="0">
                <a:solidFill>
                  <a:schemeClr val="bg1"/>
                </a:solidFill>
              </a:rPr>
              <a:t>Stretch after your exercises. Make sure to drink water too. Well done Grade 6’s.</a:t>
            </a:r>
          </a:p>
          <a:p>
            <a:endParaRPr lang="en-ZA" sz="1600" dirty="0">
              <a:solidFill>
                <a:schemeClr val="bg1"/>
              </a:solidFill>
            </a:endParaRPr>
          </a:p>
          <a:p>
            <a:endParaRPr lang="en-ZA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27CE6E9-74E9-4F8D-A251-72EE559E49A9}"/>
              </a:ext>
            </a:extLst>
          </p:cNvPr>
          <p:cNvSpPr txBox="1"/>
          <p:nvPr/>
        </p:nvSpPr>
        <p:spPr>
          <a:xfrm>
            <a:off x="7503988" y="4785544"/>
            <a:ext cx="1318201" cy="584775"/>
          </a:xfrm>
          <a:prstGeom prst="rec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ZA" sz="1600" dirty="0">
                <a:latin typeface="Abadi" panose="020B0604020104020204" pitchFamily="34" charset="0"/>
              </a:rPr>
              <a:t>IGNORE CONE B</a:t>
            </a:r>
          </a:p>
        </p:txBody>
      </p:sp>
    </p:spTree>
    <p:extLst>
      <p:ext uri="{BB962C8B-B14F-4D97-AF65-F5344CB8AC3E}">
        <p14:creationId xmlns:p14="http://schemas.microsoft.com/office/powerpoint/2010/main" val="326776039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271</Words>
  <Application>Microsoft Office PowerPoint</Application>
  <PresentationFormat>Widescreen</PresentationFormat>
  <Paragraphs>35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Abadi</vt:lpstr>
      <vt:lpstr>Albertus Extra Bold</vt:lpstr>
      <vt:lpstr>Antique Olive</vt:lpstr>
      <vt:lpstr>Arial</vt:lpstr>
      <vt:lpstr>Calibri</vt:lpstr>
      <vt:lpstr>Calibri Light</vt:lpstr>
      <vt:lpstr>Office Theme</vt:lpstr>
      <vt:lpstr>GRADE 6</vt:lpstr>
      <vt:lpstr>LET’S GET MOVING! GOOD LUCK WITH YOUR WORKOUT.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GRADE 6</dc:title>
  <dc:creator>ANITA LANDSBERG</dc:creator>
  <cp:lastModifiedBy>ANITA LANDSBERG</cp:lastModifiedBy>
  <cp:revision>19</cp:revision>
  <dcterms:created xsi:type="dcterms:W3CDTF">2020-04-26T20:24:35Z</dcterms:created>
  <dcterms:modified xsi:type="dcterms:W3CDTF">2020-04-28T10:36:11Z</dcterms:modified>
</cp:coreProperties>
</file>