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81" r:id="rId2"/>
    <p:sldId id="270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82" r:id="rId11"/>
    <p:sldId id="283" r:id="rId12"/>
    <p:sldId id="264" r:id="rId13"/>
    <p:sldId id="265" r:id="rId14"/>
    <p:sldId id="276" r:id="rId15"/>
    <p:sldId id="277" r:id="rId16"/>
    <p:sldId id="278" r:id="rId17"/>
    <p:sldId id="275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0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92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39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5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144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22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650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03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21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011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034FCF-F034-4BDE-8985-478522807FB5}" type="datetimeFigureOut">
              <a:rPr lang="x-none" smtClean="0"/>
              <a:t>14/08/2020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795AAF-7648-440F-9686-BF7B8550A905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5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Asiatic_lion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ucumari/319913934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African_bush_elephant" TargetMode="Externa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Bovinae" TargetMode="Externa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iip-photo-archive/37110270781" TargetMode="Externa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Cheetah" TargetMode="Externa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Big_five_game" TargetMode="Externa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en.wikipedia.org/wiki/Howard_and_Harold_McBride" TargetMode="Externa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23.png"/><Relationship Id="rId5" Type="http://schemas.openxmlformats.org/officeDocument/2006/relationships/hyperlink" Target="http://platonicpiyush.blogspot.com/2014/02/to-my-valentine.html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hyperlink" Target="http://www.dpti.sa.gov.au/livingneighbourhoods/welcome/behaviours-affecting-your-neighbourhood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thegreenstudy.com/tag/travel/" TargetMode="Externa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jpeg"/><Relationship Id="rId5" Type="http://schemas.openxmlformats.org/officeDocument/2006/relationships/hyperlink" Target="http://www.pngall.com/suitcase-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hyperlink" Target="https://www.ssbwiki.com/Food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hyperlink" Target="https://behindstarbursteyes.wordpress.com/2016/04/05/goodbye-toddlerhood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hyperlink" Target="http://momgoescamping.com/tent-buying-guide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hyperlink" Target="http://commons.wikimedia.org/wiki/File:Impala_ram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Southern_giraffe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Plains_zebra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1215688"/>
            <a:ext cx="6357937" cy="3913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88" y="200025"/>
            <a:ext cx="750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Diphoofolo</a:t>
            </a:r>
            <a:r>
              <a:rPr lang="en-US" sz="6000" dirty="0" smtClean="0"/>
              <a:t> </a:t>
            </a:r>
            <a:r>
              <a:rPr lang="en-US" sz="6000" dirty="0" err="1" smtClean="0"/>
              <a:t>t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nageng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88" y="5357814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Wild animals.</a:t>
            </a:r>
            <a:endParaRPr lang="en-GB" sz="60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8999" y="40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314452"/>
            <a:ext cx="4429125" cy="3186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87" y="173506"/>
            <a:ext cx="603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 bone </a:t>
            </a:r>
            <a:r>
              <a:rPr lang="en-US" sz="6000" dirty="0" err="1" smtClean="0"/>
              <a:t>kubu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928687" y="5269231"/>
            <a:ext cx="5929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 saw a hippo.</a:t>
            </a:r>
            <a:endParaRPr lang="en-GB" sz="6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0832" y="636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2128838"/>
            <a:ext cx="4519613" cy="2786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3087" y="900113"/>
            <a:ext cx="1008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 bone le </a:t>
            </a:r>
            <a:r>
              <a:rPr lang="en-US" sz="6000" dirty="0" err="1" smtClean="0"/>
              <a:t>nkwe</a:t>
            </a:r>
            <a:r>
              <a:rPr lang="en-US" sz="6000" dirty="0" smtClean="0"/>
              <a:t> </a:t>
            </a:r>
            <a:r>
              <a:rPr lang="en-US" sz="6000" dirty="0" err="1" smtClean="0"/>
              <a:t>mohlareng</a:t>
            </a:r>
            <a:r>
              <a:rPr lang="en-US" sz="6000" dirty="0" smtClean="0"/>
              <a:t>.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472113"/>
            <a:ext cx="10158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 saw a leopard on the tree.</a:t>
            </a:r>
            <a:endParaRPr lang="en-GB" sz="6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6613" y="347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BDBA33-9FA2-4C1E-ABC9-40BF99BEABB8}"/>
              </a:ext>
            </a:extLst>
          </p:cNvPr>
          <p:cNvSpPr txBox="1"/>
          <p:nvPr/>
        </p:nvSpPr>
        <p:spPr>
          <a:xfrm>
            <a:off x="1802401" y="5106490"/>
            <a:ext cx="7436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Grade 1 Font" panose="020B0603050302020204" pitchFamily="34" charset="0"/>
              </a:rPr>
              <a:t>We </a:t>
            </a:r>
            <a:r>
              <a:rPr lang="en-GB" sz="7200" dirty="0" smtClean="0">
                <a:latin typeface="Grade 1 Font" panose="020B0603050302020204" pitchFamily="34" charset="0"/>
              </a:rPr>
              <a:t>saw </a:t>
            </a:r>
            <a:r>
              <a:rPr lang="en-GB" sz="7200" dirty="0">
                <a:latin typeface="Grade 1 Font" panose="020B0603050302020204" pitchFamily="34" charset="0"/>
              </a:rPr>
              <a:t>a lion.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3E0A6A-0640-4658-BD12-1A0F4F39AF62}"/>
              </a:ext>
            </a:extLst>
          </p:cNvPr>
          <p:cNvSpPr txBox="1"/>
          <p:nvPr/>
        </p:nvSpPr>
        <p:spPr>
          <a:xfrm>
            <a:off x="449179" y="551181"/>
            <a:ext cx="11237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Grade 1 Font" panose="020B0603050302020204" pitchFamily="34" charset="0"/>
              </a:rPr>
              <a:t>Ra bona le tau.</a:t>
            </a:r>
            <a:endParaRPr lang="x-none" sz="10000" dirty="0">
              <a:latin typeface="Grade 1 Font" panose="020B0603050302020204" pitchFamily="34" charset="0"/>
            </a:endParaRPr>
          </a:p>
        </p:txBody>
      </p:sp>
      <p:pic>
        <p:nvPicPr>
          <p:cNvPr id="3" name="Picture 2" descr="A lion standing in the grass&#10;&#10;Description automatically generated">
            <a:extLst>
              <a:ext uri="{FF2B5EF4-FFF2-40B4-BE49-F238E27FC236}">
                <a16:creationId xmlns="" xmlns:a16="http://schemas.microsoft.com/office/drawing/2014/main" id="{04ED510E-53B5-4106-ACB6-DE438BDF7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88675" y="1895763"/>
            <a:ext cx="4184363" cy="334051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3237" y="-72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5E9CF5-3B90-4283-91A1-F5BB0F2B33E3}"/>
              </a:ext>
            </a:extLst>
          </p:cNvPr>
          <p:cNvSpPr txBox="1"/>
          <p:nvPr/>
        </p:nvSpPr>
        <p:spPr>
          <a:xfrm>
            <a:off x="790663" y="577392"/>
            <a:ext cx="11381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Grade 1 Font" panose="020B0603050302020204" pitchFamily="34" charset="0"/>
              </a:rPr>
              <a:t>Ra bona </a:t>
            </a:r>
            <a:r>
              <a:rPr lang="en-GB" sz="7200" dirty="0" err="1" smtClean="0">
                <a:latin typeface="Grade 1 Font" panose="020B0603050302020204" pitchFamily="34" charset="0"/>
              </a:rPr>
              <a:t>ditawana</a:t>
            </a:r>
            <a:r>
              <a:rPr lang="en-GB" sz="7200" dirty="0" smtClean="0">
                <a:latin typeface="Grade 1 Font" panose="020B0603050302020204" pitchFamily="34" charset="0"/>
              </a:rPr>
              <a:t> di </a:t>
            </a:r>
            <a:r>
              <a:rPr lang="en-GB" sz="7200" dirty="0" err="1" smtClean="0">
                <a:latin typeface="Grade 1 Font" panose="020B0603050302020204" pitchFamily="34" charset="0"/>
              </a:rPr>
              <a:t>dut</a:t>
            </a:r>
            <a:r>
              <a:rPr lang="en-GB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GB" sz="7200" dirty="0" err="1" smtClean="0">
                <a:latin typeface="Grade 1 Font" panose="020B0603050302020204" pitchFamily="34" charset="0"/>
              </a:rPr>
              <a:t>e</a:t>
            </a:r>
            <a:r>
              <a:rPr lang="en-GB" sz="7200" dirty="0" smtClean="0">
                <a:latin typeface="Grade 1 Font" panose="020B0603050302020204" pitchFamily="34" charset="0"/>
              </a:rPr>
              <a:t> </a:t>
            </a:r>
            <a:r>
              <a:rPr lang="en-GB" sz="7200" dirty="0" err="1" smtClean="0">
                <a:latin typeface="Grade 1 Font" panose="020B0603050302020204" pitchFamily="34" charset="0"/>
              </a:rPr>
              <a:t>fase</a:t>
            </a:r>
            <a:r>
              <a:rPr lang="en-GB" sz="7200" dirty="0" smtClean="0">
                <a:latin typeface="Grade 1 Font" panose="020B0603050302020204" pitchFamily="34" charset="0"/>
              </a:rPr>
              <a:t>. 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4672675" y="3429000"/>
            <a:ext cx="743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BC Junior Typing" panose="00000600000000000000" pitchFamily="2" charset="0"/>
              </a:rPr>
              <a:t>We also </a:t>
            </a:r>
            <a:r>
              <a:rPr lang="en-GB" sz="5400" dirty="0" smtClean="0">
                <a:latin typeface="ABC Junior Typing" panose="00000600000000000000" pitchFamily="2" charset="0"/>
              </a:rPr>
              <a:t>saw </a:t>
            </a:r>
            <a:r>
              <a:rPr lang="en-GB" sz="5400" dirty="0">
                <a:latin typeface="ABC Junior Typing" panose="00000600000000000000" pitchFamily="2" charset="0"/>
              </a:rPr>
              <a:t>lion cubs.</a:t>
            </a:r>
            <a:endParaRPr lang="x-none" sz="54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 descr="A lion sitting in a field&#10;&#10;Description automatically generated">
            <a:extLst>
              <a:ext uri="{FF2B5EF4-FFF2-40B4-BE49-F238E27FC236}">
                <a16:creationId xmlns="" xmlns:a16="http://schemas.microsoft.com/office/drawing/2014/main" id="{43A07F41-CD53-45CE-A660-7B6F9074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217" y="2074315"/>
            <a:ext cx="4127262" cy="330048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6100" y="-42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5E9CF5-3B90-4283-91A1-F5BB0F2B33E3}"/>
              </a:ext>
            </a:extLst>
          </p:cNvPr>
          <p:cNvSpPr txBox="1"/>
          <p:nvPr/>
        </p:nvSpPr>
        <p:spPr>
          <a:xfrm>
            <a:off x="749222" y="434899"/>
            <a:ext cx="1069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Grade 1 Font" panose="020B0603050302020204" pitchFamily="34" charset="0"/>
              </a:rPr>
              <a:t>Re </a:t>
            </a:r>
            <a:r>
              <a:rPr lang="en-GB" sz="7200" dirty="0" err="1" smtClean="0">
                <a:latin typeface="Grade 1 Font" panose="020B0603050302020204" pitchFamily="34" charset="0"/>
              </a:rPr>
              <a:t>ile</a:t>
            </a:r>
            <a:r>
              <a:rPr lang="en-GB" sz="7200" dirty="0" smtClean="0">
                <a:latin typeface="Grade 1 Font" panose="020B0603050302020204" pitchFamily="34" charset="0"/>
              </a:rPr>
              <a:t> </a:t>
            </a:r>
            <a:r>
              <a:rPr lang="en-GB" sz="7200" dirty="0" err="1" smtClean="0">
                <a:latin typeface="Grade 1 Font" panose="020B0603050302020204" pitchFamily="34" charset="0"/>
              </a:rPr>
              <a:t>ra</a:t>
            </a:r>
            <a:r>
              <a:rPr lang="en-GB" sz="7200" dirty="0" smtClean="0">
                <a:latin typeface="Grade 1 Font" panose="020B0603050302020204" pitchFamily="34" charset="0"/>
              </a:rPr>
              <a:t> bona le </a:t>
            </a:r>
            <a:r>
              <a:rPr lang="en-GB" sz="7200" dirty="0" err="1" smtClean="0">
                <a:latin typeface="Grade 1 Font" panose="020B0603050302020204" pitchFamily="34" charset="0"/>
              </a:rPr>
              <a:t>tlou</a:t>
            </a:r>
            <a:r>
              <a:rPr lang="en-GB" sz="7200" dirty="0" smtClean="0">
                <a:latin typeface="Grade 1 Font" panose="020B0603050302020204" pitchFamily="34" charset="0"/>
              </a:rPr>
              <a:t>.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823151" y="4983301"/>
            <a:ext cx="10693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Grade 1 Font" panose="020B0603050302020204" pitchFamily="34" charset="0"/>
              </a:rPr>
              <a:t>We </a:t>
            </a:r>
            <a:r>
              <a:rPr lang="en-GB" sz="6600" dirty="0" smtClean="0">
                <a:latin typeface="Grade 1 Font" panose="020B0603050302020204" pitchFamily="34" charset="0"/>
              </a:rPr>
              <a:t>saw </a:t>
            </a:r>
            <a:r>
              <a:rPr lang="en-GB" sz="6600" dirty="0">
                <a:latin typeface="Grade 1 Font" panose="020B0603050302020204" pitchFamily="34" charset="0"/>
              </a:rPr>
              <a:t>an elephant.</a:t>
            </a:r>
            <a:endParaRPr lang="x-none" sz="6600" dirty="0">
              <a:latin typeface="Grade 1 Font" panose="020B0603050302020204" pitchFamily="34" charset="0"/>
            </a:endParaRPr>
          </a:p>
        </p:txBody>
      </p:sp>
      <p:pic>
        <p:nvPicPr>
          <p:cNvPr id="3" name="Picture 2" descr="A large brown elephant standing in the grass&#10;&#10;Description automatically generated">
            <a:extLst>
              <a:ext uri="{FF2B5EF4-FFF2-40B4-BE49-F238E27FC236}">
                <a16:creationId xmlns="" xmlns:a16="http://schemas.microsoft.com/office/drawing/2014/main" id="{DA213797-F66A-462C-A8E4-69C7B65A5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8378" y="1715414"/>
            <a:ext cx="4781550" cy="31877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1906" y="49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5E9CF5-3B90-4283-91A1-F5BB0F2B33E3}"/>
              </a:ext>
            </a:extLst>
          </p:cNvPr>
          <p:cNvSpPr txBox="1"/>
          <p:nvPr/>
        </p:nvSpPr>
        <p:spPr>
          <a:xfrm>
            <a:off x="1323585" y="733428"/>
            <a:ext cx="1014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Grade 1 Font" panose="020B0603050302020204" pitchFamily="34" charset="0"/>
              </a:rPr>
              <a:t>Re </a:t>
            </a:r>
            <a:r>
              <a:rPr lang="en-GB" sz="7200" dirty="0" err="1" smtClean="0">
                <a:latin typeface="Grade 1 Font" panose="020B0603050302020204" pitchFamily="34" charset="0"/>
              </a:rPr>
              <a:t>ile</a:t>
            </a:r>
            <a:r>
              <a:rPr lang="en-GB" sz="7200" dirty="0" smtClean="0">
                <a:latin typeface="Grade 1 Font" panose="020B0603050302020204" pitchFamily="34" charset="0"/>
              </a:rPr>
              <a:t> </a:t>
            </a:r>
            <a:r>
              <a:rPr lang="en-GB" sz="7200" dirty="0" err="1" smtClean="0">
                <a:latin typeface="Grade 1 Font" panose="020B0603050302020204" pitchFamily="34" charset="0"/>
              </a:rPr>
              <a:t>ra</a:t>
            </a:r>
            <a:r>
              <a:rPr lang="en-GB" sz="7200" dirty="0" smtClean="0">
                <a:latin typeface="Grade 1 Font" panose="020B0603050302020204" pitchFamily="34" charset="0"/>
              </a:rPr>
              <a:t> bona le </a:t>
            </a:r>
            <a:r>
              <a:rPr lang="en-GB" sz="7200" dirty="0" err="1" smtClean="0">
                <a:latin typeface="Grade 1 Font" panose="020B0603050302020204" pitchFamily="34" charset="0"/>
              </a:rPr>
              <a:t>nare</a:t>
            </a:r>
            <a:r>
              <a:rPr lang="en-GB" sz="7200" dirty="0" smtClean="0">
                <a:latin typeface="Grade 1 Font" panose="020B0603050302020204" pitchFamily="34" charset="0"/>
              </a:rPr>
              <a:t>.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5753163" y="3954748"/>
            <a:ext cx="7433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Grade 1 Font" panose="020B0603050302020204" pitchFamily="34" charset="0"/>
              </a:rPr>
              <a:t>We </a:t>
            </a:r>
            <a:r>
              <a:rPr lang="en-GB" sz="6000" dirty="0" smtClean="0">
                <a:latin typeface="Grade 1 Font" panose="020B0603050302020204" pitchFamily="34" charset="0"/>
              </a:rPr>
              <a:t>saw </a:t>
            </a:r>
            <a:r>
              <a:rPr lang="en-GB" sz="6000" dirty="0">
                <a:latin typeface="Grade 1 Font" panose="020B0603050302020204" pitchFamily="34" charset="0"/>
              </a:rPr>
              <a:t>a </a:t>
            </a:r>
          </a:p>
          <a:p>
            <a:pPr algn="ctr"/>
            <a:r>
              <a:rPr lang="en-GB" sz="6000" dirty="0">
                <a:latin typeface="Grade 1 Font" panose="020B0603050302020204" pitchFamily="34" charset="0"/>
              </a:rPr>
              <a:t>buffalo.</a:t>
            </a:r>
            <a:endParaRPr lang="x-none" sz="6000" dirty="0">
              <a:latin typeface="Grade 1 Font" panose="020B0603050302020204" pitchFamily="34" charset="0"/>
            </a:endParaRPr>
          </a:p>
        </p:txBody>
      </p:sp>
      <p:pic>
        <p:nvPicPr>
          <p:cNvPr id="3" name="Picture 2" descr="A cow standing on top of a lush green field&#10;&#10;Description automatically generated">
            <a:extLst>
              <a:ext uri="{FF2B5EF4-FFF2-40B4-BE49-F238E27FC236}">
                <a16:creationId xmlns="" xmlns:a16="http://schemas.microsoft.com/office/drawing/2014/main" id="{B594BEE7-7949-43CC-A71A-00B2A0120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23584" y="2101660"/>
            <a:ext cx="5265107" cy="394883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3238" y="565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5E9CF5-3B90-4283-91A1-F5BB0F2B33E3}"/>
              </a:ext>
            </a:extLst>
          </p:cNvPr>
          <p:cNvSpPr txBox="1"/>
          <p:nvPr/>
        </p:nvSpPr>
        <p:spPr>
          <a:xfrm>
            <a:off x="2281436" y="495325"/>
            <a:ext cx="929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Grade 1 Font" panose="020B0603050302020204" pitchFamily="34" charset="0"/>
              </a:rPr>
              <a:t>Ra bona le </a:t>
            </a:r>
            <a:r>
              <a:rPr lang="en-US" sz="7200" dirty="0" err="1" smtClean="0">
                <a:latin typeface="Grade 1 Font" panose="020B0603050302020204" pitchFamily="34" charset="0"/>
              </a:rPr>
              <a:t>t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šhukudu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5653355" y="4086225"/>
            <a:ext cx="7433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Grade 1 Font" panose="020B0603050302020204" pitchFamily="34" charset="0"/>
              </a:rPr>
              <a:t>We </a:t>
            </a:r>
            <a:r>
              <a:rPr lang="en-GB" sz="6000" dirty="0" smtClean="0">
                <a:latin typeface="Grade 1 Font" panose="020B0603050302020204" pitchFamily="34" charset="0"/>
              </a:rPr>
              <a:t>saw </a:t>
            </a:r>
            <a:r>
              <a:rPr lang="en-GB" sz="6000" dirty="0">
                <a:latin typeface="Grade 1 Font" panose="020B0603050302020204" pitchFamily="34" charset="0"/>
              </a:rPr>
              <a:t>a rhino.</a:t>
            </a:r>
            <a:endParaRPr lang="x-none" sz="6000" dirty="0">
              <a:latin typeface="Grade 1 Font" panose="020B0603050302020204" pitchFamily="34" charset="0"/>
            </a:endParaRPr>
          </a:p>
        </p:txBody>
      </p:sp>
      <p:pic>
        <p:nvPicPr>
          <p:cNvPr id="3" name="Picture 2" descr="A rhinoceros standing in a field&#10;&#10;Description automatically generated">
            <a:extLst>
              <a:ext uri="{FF2B5EF4-FFF2-40B4-BE49-F238E27FC236}">
                <a16:creationId xmlns="" xmlns:a16="http://schemas.microsoft.com/office/drawing/2014/main" id="{906ADDB7-1C11-4812-ADB4-35E5860C4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255" y="1817537"/>
            <a:ext cx="6183682" cy="412446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6225" y="-8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5E9CF5-3B90-4283-91A1-F5BB0F2B33E3}"/>
              </a:ext>
            </a:extLst>
          </p:cNvPr>
          <p:cNvSpPr txBox="1"/>
          <p:nvPr/>
        </p:nvSpPr>
        <p:spPr>
          <a:xfrm>
            <a:off x="727613" y="490932"/>
            <a:ext cx="10116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Grade 1 Font" panose="020B0603050302020204" pitchFamily="34" charset="0"/>
              </a:rPr>
              <a:t>Aowa</a:t>
            </a:r>
            <a:r>
              <a:rPr lang="en-US" sz="7200" dirty="0" smtClean="0">
                <a:latin typeface="Grade 1 Font" panose="020B0603050302020204" pitchFamily="34" charset="0"/>
              </a:rPr>
              <a:t> </a:t>
            </a:r>
            <a:r>
              <a:rPr lang="en-US" sz="7200" dirty="0" err="1" smtClean="0">
                <a:latin typeface="Grade 1 Font" panose="020B0603050302020204" pitchFamily="34" charset="0"/>
              </a:rPr>
              <a:t>ga</a:t>
            </a:r>
            <a:r>
              <a:rPr lang="en-US" sz="7200" dirty="0" smtClean="0">
                <a:latin typeface="Grade 1 Font" panose="020B0603050302020204" pitchFamily="34" charset="0"/>
              </a:rPr>
              <a:t> re a bona </a:t>
            </a:r>
            <a:r>
              <a:rPr lang="en-US" sz="7200" dirty="0" err="1" smtClean="0">
                <a:latin typeface="Grade 1 Font" panose="020B0603050302020204" pitchFamily="34" charset="0"/>
              </a:rPr>
              <a:t>lengau</a:t>
            </a:r>
            <a:r>
              <a:rPr lang="en-US" sz="7200" dirty="0" smtClean="0">
                <a:latin typeface="Grade 1 Font" panose="020B0603050302020204" pitchFamily="34" charset="0"/>
              </a:rPr>
              <a:t>.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332509" y="5351405"/>
            <a:ext cx="11744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BC Junior Typing" panose="00000600000000000000" pitchFamily="2" charset="0"/>
              </a:rPr>
              <a:t>We didn’t see a cheetah.</a:t>
            </a:r>
            <a:endParaRPr lang="x-none" sz="60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 descr="A cat that is standing in the grass&#10;&#10;Description automatically generated">
            <a:extLst>
              <a:ext uri="{FF2B5EF4-FFF2-40B4-BE49-F238E27FC236}">
                <a16:creationId xmlns="" xmlns:a16="http://schemas.microsoft.com/office/drawing/2014/main" id="{D4DC4BB6-8F47-4D7C-B9FF-C0D916ED8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14775" y="2799256"/>
            <a:ext cx="3751638" cy="25511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ECA1785-1705-4DDF-A02E-C9D023E87420}"/>
              </a:ext>
            </a:extLst>
          </p:cNvPr>
          <p:cNvCxnSpPr/>
          <p:nvPr/>
        </p:nvCxnSpPr>
        <p:spPr>
          <a:xfrm>
            <a:off x="4523874" y="2590800"/>
            <a:ext cx="3248526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D58FAE6-D6D7-4552-B5C0-49F3C3303931}"/>
              </a:ext>
            </a:extLst>
          </p:cNvPr>
          <p:cNvCxnSpPr/>
          <p:nvPr/>
        </p:nvCxnSpPr>
        <p:spPr>
          <a:xfrm flipH="1">
            <a:off x="3753853" y="2627013"/>
            <a:ext cx="3801979" cy="2570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4673" y="-192137"/>
            <a:ext cx="683069" cy="6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5E9CF5-3B90-4283-91A1-F5BB0F2B33E3}"/>
              </a:ext>
            </a:extLst>
          </p:cNvPr>
          <p:cNvSpPr txBox="1"/>
          <p:nvPr/>
        </p:nvSpPr>
        <p:spPr>
          <a:xfrm>
            <a:off x="161926" y="444894"/>
            <a:ext cx="11479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ABC Junior Typing" panose="00000600000000000000" pitchFamily="2" charset="0"/>
              </a:rPr>
              <a:t>Ka</a:t>
            </a:r>
            <a:r>
              <a:rPr lang="en-US" sz="7200" dirty="0" smtClean="0">
                <a:latin typeface="ABC Junior Typing" panose="00000600000000000000" pitchFamily="2" charset="0"/>
              </a:rPr>
              <a:t> </a:t>
            </a:r>
            <a:r>
              <a:rPr lang="en-US" sz="7200" dirty="0" err="1" smtClean="0">
                <a:latin typeface="ABC Junior Typing" panose="00000600000000000000" pitchFamily="2" charset="0"/>
              </a:rPr>
              <a:t>mahlatse</a:t>
            </a:r>
            <a:r>
              <a:rPr lang="en-US" sz="7200" dirty="0" smtClean="0">
                <a:latin typeface="ABC Junior Typing" panose="00000600000000000000" pitchFamily="2" charset="0"/>
              </a:rPr>
              <a:t> re bone </a:t>
            </a:r>
            <a:r>
              <a:rPr lang="en-US" sz="7200" dirty="0" err="1" smtClean="0">
                <a:latin typeface="ABC Junior Typing" panose="00000600000000000000" pitchFamily="2" charset="0"/>
              </a:rPr>
              <a:t>sehlano</a:t>
            </a:r>
            <a:r>
              <a:rPr lang="en-US" sz="7200" dirty="0" smtClean="0">
                <a:latin typeface="ABC Junior Typing" panose="00000600000000000000" pitchFamily="2" charset="0"/>
              </a:rPr>
              <a:t> se </a:t>
            </a:r>
            <a:r>
              <a:rPr lang="en-US" sz="7200" dirty="0" err="1" smtClean="0">
                <a:latin typeface="ABC Junior Typing" panose="00000600000000000000" pitchFamily="2" charset="0"/>
              </a:rPr>
              <a:t>segolo</a:t>
            </a:r>
            <a:r>
              <a:rPr lang="en-US" sz="7200" dirty="0">
                <a:latin typeface="ABC Junior Typing" panose="00000600000000000000" pitchFamily="2" charset="0"/>
              </a:rPr>
              <a:t>!</a:t>
            </a:r>
            <a:endParaRPr lang="x-none" sz="72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1335071" y="5413964"/>
            <a:ext cx="9356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BC Junior Typing" panose="00000600000000000000" pitchFamily="2" charset="0"/>
              </a:rPr>
              <a:t>Luckily we </a:t>
            </a:r>
            <a:r>
              <a:rPr lang="en-GB" sz="4800" dirty="0" smtClean="0">
                <a:latin typeface="ABC Junior Typing" panose="00000600000000000000" pitchFamily="2" charset="0"/>
              </a:rPr>
              <a:t>saw </a:t>
            </a:r>
            <a:r>
              <a:rPr lang="en-GB" sz="4800" dirty="0">
                <a:latin typeface="ABC Junior Typing" panose="00000600000000000000" pitchFamily="2" charset="0"/>
              </a:rPr>
              <a:t>the big five!</a:t>
            </a:r>
            <a:endParaRPr lang="x-none" sz="4800" dirty="0">
              <a:latin typeface="ABC Junior Typing" panose="00000600000000000000" pitchFamily="2" charset="0"/>
            </a:endParaRPr>
          </a:p>
        </p:txBody>
      </p:sp>
      <p:pic>
        <p:nvPicPr>
          <p:cNvPr id="10" name="Picture 9" descr="A group of cattle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C8C87CEB-3E40-4324-B06D-65CF488A4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57550" y="2993069"/>
            <a:ext cx="5257800" cy="185775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6836" y="140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AC4AFC-9DEB-45E1-A59C-475C5CD6722D}"/>
              </a:ext>
            </a:extLst>
          </p:cNvPr>
          <p:cNvSpPr txBox="1"/>
          <p:nvPr/>
        </p:nvSpPr>
        <p:spPr>
          <a:xfrm>
            <a:off x="3705225" y="4104783"/>
            <a:ext cx="7936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BC Junior Typing" panose="00000600000000000000" pitchFamily="2" charset="0"/>
              </a:rPr>
              <a:t>We are happy to see Mommy and Daddy.</a:t>
            </a:r>
            <a:endParaRPr lang="x-none" sz="4800" dirty="0">
              <a:latin typeface="ABC Junior Typing" panose="00000600000000000000" pitchFamily="2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ECFEEAF-86C3-4036-8423-D103B71E4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4561" y="1711391"/>
            <a:ext cx="2562225" cy="427672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2D2EE4E-7401-44C8-ACAA-6C9BC95A6B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15475" y="1468054"/>
            <a:ext cx="2288086" cy="2745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2975" y="7368"/>
            <a:ext cx="11249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 </a:t>
            </a:r>
            <a:r>
              <a:rPr lang="en-US" sz="6000" dirty="0" err="1" smtClean="0"/>
              <a:t>thabet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še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go bona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bomma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botate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gape.</a:t>
            </a:r>
            <a:endParaRPr lang="en-GB" sz="6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2036" y="-220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85B733-07D5-436C-883A-E88BAFECB0E5}"/>
              </a:ext>
            </a:extLst>
          </p:cNvPr>
          <p:cNvSpPr txBox="1"/>
          <p:nvPr/>
        </p:nvSpPr>
        <p:spPr>
          <a:xfrm>
            <a:off x="1297858" y="5842290"/>
            <a:ext cx="959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BC Junior Typing" panose="00000600000000000000" pitchFamily="2" charset="0"/>
              </a:rPr>
              <a:t>We are going to the Game Reserve in a big bus.</a:t>
            </a:r>
            <a:endParaRPr lang="x-none" sz="2000" dirty="0">
              <a:latin typeface="ABC Junior Typing" panose="00000600000000000000" pitchFamily="2" charset="0"/>
            </a:endParaRPr>
          </a:p>
        </p:txBody>
      </p:sp>
      <p:pic>
        <p:nvPicPr>
          <p:cNvPr id="5" name="Picture 4" descr="A picture containing bus, dark, riding, board&#10;&#10;Description automatically generated">
            <a:extLst>
              <a:ext uri="{FF2B5EF4-FFF2-40B4-BE49-F238E27FC236}">
                <a16:creationId xmlns="" xmlns:a16="http://schemas.microsoft.com/office/drawing/2014/main" id="{9C440334-1B9F-434F-BBEB-FC7D32397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311" y="1066363"/>
            <a:ext cx="11523378" cy="5791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930" y="0"/>
            <a:ext cx="10463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 </a:t>
            </a:r>
            <a:r>
              <a:rPr lang="en-US" sz="6000" dirty="0" err="1" smtClean="0"/>
              <a:t>ya</a:t>
            </a:r>
            <a:r>
              <a:rPr lang="en-US" sz="6000" dirty="0" smtClean="0"/>
              <a:t> </a:t>
            </a:r>
            <a:r>
              <a:rPr lang="en-US" sz="6000" dirty="0" err="1" smtClean="0"/>
              <a:t>le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šokeng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diphoofolo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pese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ye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kgolo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6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9342" y="456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CA7C8A-64E5-497D-98D0-29C59A9E2DDF}"/>
              </a:ext>
            </a:extLst>
          </p:cNvPr>
          <p:cNvSpPr txBox="1"/>
          <p:nvPr/>
        </p:nvSpPr>
        <p:spPr>
          <a:xfrm>
            <a:off x="0" y="628912"/>
            <a:ext cx="12338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phutha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dikheisi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tša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rena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10000" dirty="0">
              <a:latin typeface="Grade 1 Font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1F352B-24C4-4C85-A8AC-EA1664AA9CFA}"/>
              </a:ext>
            </a:extLst>
          </p:cNvPr>
          <p:cNvSpPr txBox="1"/>
          <p:nvPr/>
        </p:nvSpPr>
        <p:spPr>
          <a:xfrm>
            <a:off x="1240973" y="5576044"/>
            <a:ext cx="947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Grade 1 Font" panose="020B0603050302020204" pitchFamily="34" charset="0"/>
              </a:rPr>
              <a:t>We pack our cases.</a:t>
            </a:r>
            <a:endParaRPr lang="x-none" sz="7200" dirty="0">
              <a:latin typeface="Grade 1 Font" panose="020B0603050302020204" pitchFamily="34" charset="0"/>
            </a:endParaRPr>
          </a:p>
        </p:txBody>
      </p:sp>
      <p:pic>
        <p:nvPicPr>
          <p:cNvPr id="4" name="Picture 3" descr="A picture containing different, covered, sitting, table&#10;&#10;Description automatically generated">
            <a:extLst>
              <a:ext uri="{FF2B5EF4-FFF2-40B4-BE49-F238E27FC236}">
                <a16:creationId xmlns="" xmlns:a16="http://schemas.microsoft.com/office/drawing/2014/main" id="{97428504-7C7B-4670-AE03-9078B71E2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6151" y="2458224"/>
            <a:ext cx="3464245" cy="3117820"/>
          </a:xfrm>
          <a:prstGeom prst="rect">
            <a:avLst/>
          </a:prstGeom>
        </p:spPr>
      </p:pic>
      <p:pic>
        <p:nvPicPr>
          <p:cNvPr id="10" name="Picture 9" descr="A picture containing accessory, sitting, table, different&#10;&#10;Description automatically generated">
            <a:extLst>
              <a:ext uri="{FF2B5EF4-FFF2-40B4-BE49-F238E27FC236}">
                <a16:creationId xmlns="" xmlns:a16="http://schemas.microsoft.com/office/drawing/2014/main" id="{1CAFF3C4-219F-4C58-8424-8D9E5275B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30796" y="2213961"/>
            <a:ext cx="4308635" cy="37269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8987" y="32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7BF6C0-74E4-4932-860B-ED7FE5E036CD}"/>
              </a:ext>
            </a:extLst>
          </p:cNvPr>
          <p:cNvSpPr txBox="1"/>
          <p:nvPr/>
        </p:nvSpPr>
        <p:spPr>
          <a:xfrm>
            <a:off x="2383277" y="5369667"/>
            <a:ext cx="7752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Grade 1 Font" panose="020B0603050302020204" pitchFamily="34" charset="0"/>
              </a:rPr>
              <a:t>We </a:t>
            </a:r>
            <a:r>
              <a:rPr lang="en-GB" sz="7200" dirty="0" smtClean="0">
                <a:latin typeface="Grade 1 Font" panose="020B0603050302020204" pitchFamily="34" charset="0"/>
              </a:rPr>
              <a:t>pack our </a:t>
            </a:r>
            <a:r>
              <a:rPr lang="en-GB" sz="7200" dirty="0">
                <a:latin typeface="Grade 1 Font" panose="020B0603050302020204" pitchFamily="34" charset="0"/>
              </a:rPr>
              <a:t>food</a:t>
            </a:r>
            <a:r>
              <a:rPr lang="en-GB" dirty="0"/>
              <a:t>.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B58D37-3EB9-446C-B418-3F61E155D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00922" y="2611958"/>
            <a:ext cx="4439055" cy="2774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64" y="1128713"/>
            <a:ext cx="1040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Re </a:t>
            </a:r>
            <a:r>
              <a:rPr lang="en-US" sz="7200" dirty="0" err="1" smtClean="0"/>
              <a:t>phutha</a:t>
            </a:r>
            <a:r>
              <a:rPr lang="en-US" sz="7200" dirty="0" smtClean="0"/>
              <a:t> le </a:t>
            </a:r>
            <a:r>
              <a:rPr lang="en-US" sz="7200" dirty="0" err="1" smtClean="0"/>
              <a:t>dijo</a:t>
            </a:r>
            <a:r>
              <a:rPr lang="en-US" sz="7200" dirty="0" smtClean="0"/>
              <a:t> </a:t>
            </a:r>
            <a:r>
              <a:rPr lang="en-US" sz="7200" dirty="0" err="1" smtClean="0"/>
              <a:t>t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rena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7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3264" y="236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7C6D0C-1456-4B35-92AB-D5D228BB637D}"/>
              </a:ext>
            </a:extLst>
          </p:cNvPr>
          <p:cNvSpPr txBox="1"/>
          <p:nvPr/>
        </p:nvSpPr>
        <p:spPr>
          <a:xfrm>
            <a:off x="122111" y="499582"/>
            <a:ext cx="11395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BC Junior Typing" panose="00000600000000000000" pitchFamily="2" charset="0"/>
              </a:rPr>
              <a:t>Ra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šadiša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bomma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lebotate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gabotse</a:t>
            </a:r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72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619446-A34A-4517-A53B-9BC0C8383410}"/>
              </a:ext>
            </a:extLst>
          </p:cNvPr>
          <p:cNvSpPr txBox="1"/>
          <p:nvPr/>
        </p:nvSpPr>
        <p:spPr>
          <a:xfrm>
            <a:off x="2003899" y="5016603"/>
            <a:ext cx="841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Grade 1 Font" panose="020B0603050302020204" pitchFamily="34" charset="0"/>
              </a:rPr>
              <a:t>We say goodbye to mommy and daddy.</a:t>
            </a:r>
            <a:endParaRPr lang="x-none" sz="4800" dirty="0">
              <a:latin typeface="Grade 1 Font" panose="020B0603050302020204" pitchFamily="34" charset="0"/>
            </a:endParaRPr>
          </a:p>
        </p:txBody>
      </p:sp>
      <p:pic>
        <p:nvPicPr>
          <p:cNvPr id="3" name="Picture 2" descr="A picture containing doll, drawing, toy&#10;&#10;Description automatically generated">
            <a:extLst>
              <a:ext uri="{FF2B5EF4-FFF2-40B4-BE49-F238E27FC236}">
                <a16:creationId xmlns="" xmlns:a16="http://schemas.microsoft.com/office/drawing/2014/main" id="{E14BED27-505A-451E-96F9-F3E2D24EC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6406" y="2550230"/>
            <a:ext cx="3360844" cy="27240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289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A51667-55EE-45F9-AC06-9F395EF65B47}"/>
              </a:ext>
            </a:extLst>
          </p:cNvPr>
          <p:cNvSpPr txBox="1"/>
          <p:nvPr/>
        </p:nvSpPr>
        <p:spPr>
          <a:xfrm>
            <a:off x="65314" y="414892"/>
            <a:ext cx="12126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BC Junior Typing" panose="00000600000000000000" pitchFamily="2" charset="0"/>
              </a:rPr>
              <a:t>Re </a:t>
            </a:r>
            <a:r>
              <a:rPr lang="en-US" sz="7200" dirty="0" err="1" smtClean="0">
                <a:latin typeface="ABC Junior Typing" panose="00000600000000000000" pitchFamily="2" charset="0"/>
              </a:rPr>
              <a:t>ile</a:t>
            </a:r>
            <a:r>
              <a:rPr lang="en-US" sz="7200" dirty="0" smtClean="0">
                <a:latin typeface="ABC Junior Typing" panose="00000600000000000000" pitchFamily="2" charset="0"/>
              </a:rPr>
              <a:t> </a:t>
            </a:r>
            <a:r>
              <a:rPr lang="en-US" sz="7200" dirty="0" err="1" smtClean="0">
                <a:latin typeface="ABC Junior Typing" panose="00000600000000000000" pitchFamily="2" charset="0"/>
              </a:rPr>
              <a:t>ra</a:t>
            </a:r>
            <a:r>
              <a:rPr lang="en-US" sz="7200" dirty="0" smtClean="0">
                <a:latin typeface="ABC Junior Typing" panose="00000600000000000000" pitchFamily="2" charset="0"/>
              </a:rPr>
              <a:t> </a:t>
            </a:r>
            <a:r>
              <a:rPr lang="en-US" sz="7200" dirty="0" err="1" smtClean="0">
                <a:latin typeface="ABC Junior Typing" panose="00000600000000000000" pitchFamily="2" charset="0"/>
              </a:rPr>
              <a:t>robala</a:t>
            </a:r>
            <a:r>
              <a:rPr lang="en-US" sz="7200" dirty="0" smtClean="0">
                <a:latin typeface="ABC Junior Typing" panose="00000600000000000000" pitchFamily="2" charset="0"/>
              </a:rPr>
              <a:t> </a:t>
            </a:r>
            <a:r>
              <a:rPr lang="en-US" sz="7200" dirty="0" err="1" smtClean="0">
                <a:latin typeface="ABC Junior Typing" panose="00000600000000000000" pitchFamily="2" charset="0"/>
              </a:rPr>
              <a:t>ka</a:t>
            </a:r>
            <a:r>
              <a:rPr lang="en-US" sz="7200" dirty="0" smtClean="0">
                <a:latin typeface="ABC Junior Typing" panose="00000600000000000000" pitchFamily="2" charset="0"/>
              </a:rPr>
              <a:t> </a:t>
            </a:r>
            <a:r>
              <a:rPr lang="en-US" sz="7200" dirty="0" err="1" smtClean="0">
                <a:latin typeface="ABC Junior Typing" panose="00000600000000000000" pitchFamily="2" charset="0"/>
              </a:rPr>
              <a:t>tenteng</a:t>
            </a:r>
            <a:r>
              <a:rPr lang="en-US" sz="7200" dirty="0" smtClean="0">
                <a:latin typeface="ABC Junior Typing" panose="00000600000000000000" pitchFamily="2" charset="0"/>
              </a:rPr>
              <a:t>.</a:t>
            </a:r>
            <a:endParaRPr lang="x-none" sz="7200" dirty="0">
              <a:latin typeface="ABC Junior Typing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FC9E81-91BC-4682-9AD6-E78BA2A6E4C6}"/>
              </a:ext>
            </a:extLst>
          </p:cNvPr>
          <p:cNvSpPr txBox="1"/>
          <p:nvPr/>
        </p:nvSpPr>
        <p:spPr>
          <a:xfrm>
            <a:off x="1017336" y="5340649"/>
            <a:ext cx="6941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BC Junior Typing" panose="00000600000000000000" pitchFamily="2" charset="0"/>
              </a:rPr>
              <a:t>We </a:t>
            </a:r>
            <a:r>
              <a:rPr lang="en-GB" sz="4800" dirty="0" smtClean="0">
                <a:latin typeface="ABC Junior Typing" panose="00000600000000000000" pitchFamily="2" charset="0"/>
              </a:rPr>
              <a:t>slept </a:t>
            </a:r>
            <a:r>
              <a:rPr lang="en-GB" sz="4800" dirty="0">
                <a:latin typeface="ABC Junior Typing" panose="00000600000000000000" pitchFamily="2" charset="0"/>
              </a:rPr>
              <a:t>in a tent.</a:t>
            </a:r>
            <a:endParaRPr lang="x-none" sz="4800" dirty="0">
              <a:latin typeface="ABC Junior Typing" panose="00000600000000000000" pitchFamily="2" charset="0"/>
            </a:endParaRPr>
          </a:p>
        </p:txBody>
      </p:sp>
      <p:pic>
        <p:nvPicPr>
          <p:cNvPr id="4" name="Picture 3" descr="A close up of a tent&#10;&#10;Description automatically generated">
            <a:extLst>
              <a:ext uri="{FF2B5EF4-FFF2-40B4-BE49-F238E27FC236}">
                <a16:creationId xmlns="" xmlns:a16="http://schemas.microsoft.com/office/drawing/2014/main" id="{D82555E5-AAA3-4018-9203-DEE8BD5F1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3437" y="1751268"/>
            <a:ext cx="6337818" cy="32697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1863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2FAE1D-170E-4FD9-80F8-AC2F5201497D}"/>
              </a:ext>
            </a:extLst>
          </p:cNvPr>
          <p:cNvSpPr txBox="1"/>
          <p:nvPr/>
        </p:nvSpPr>
        <p:spPr>
          <a:xfrm>
            <a:off x="326773" y="545533"/>
            <a:ext cx="11090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BC Junior Typing" panose="00000600000000000000" pitchFamily="2" charset="0"/>
              </a:rPr>
              <a:t>Re bone </a:t>
            </a:r>
            <a:r>
              <a:rPr lang="en-US" sz="7200" dirty="0" err="1" smtClean="0">
                <a:latin typeface="ABC Junior Typing" panose="00000600000000000000" pitchFamily="2" charset="0"/>
              </a:rPr>
              <a:t>phala</a:t>
            </a:r>
            <a:r>
              <a:rPr lang="en-US" sz="7200" dirty="0" smtClean="0">
                <a:latin typeface="ABC Junior Typing" panose="00000600000000000000" pitchFamily="2" charset="0"/>
              </a:rPr>
              <a:t> ye </a:t>
            </a:r>
            <a:r>
              <a:rPr lang="en-US" sz="7200" dirty="0" err="1" smtClean="0">
                <a:latin typeface="ABC Junior Typing" panose="00000600000000000000" pitchFamily="2" charset="0"/>
              </a:rPr>
              <a:t>botse</a:t>
            </a:r>
            <a:r>
              <a:rPr lang="en-US" sz="7200" dirty="0" smtClean="0">
                <a:latin typeface="ABC Junior Typing" panose="00000600000000000000" pitchFamily="2" charset="0"/>
              </a:rPr>
              <a:t>.</a:t>
            </a:r>
            <a:endParaRPr lang="x-none" sz="7200" dirty="0">
              <a:latin typeface="ABC Junior Typing" panose="00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ED50F0-83A9-4070-9981-2588E99D3E97}"/>
              </a:ext>
            </a:extLst>
          </p:cNvPr>
          <p:cNvSpPr txBox="1"/>
          <p:nvPr/>
        </p:nvSpPr>
        <p:spPr>
          <a:xfrm>
            <a:off x="483705" y="5659517"/>
            <a:ext cx="8787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Grade 1 Font" panose="020B0603050302020204" pitchFamily="34" charset="0"/>
              </a:rPr>
              <a:t>We saw a beautiful buck.</a:t>
            </a:r>
            <a:endParaRPr lang="x-none" sz="6600" dirty="0">
              <a:latin typeface="Grade 1 Font" panose="020B0603050302020204" pitchFamily="34" charset="0"/>
            </a:endParaRPr>
          </a:p>
        </p:txBody>
      </p:sp>
      <p:pic>
        <p:nvPicPr>
          <p:cNvPr id="3" name="Picture 2" descr="An animal standing on a dry grass field&#10;&#10;Description automatically generated">
            <a:extLst>
              <a:ext uri="{FF2B5EF4-FFF2-40B4-BE49-F238E27FC236}">
                <a16:creationId xmlns="" xmlns:a16="http://schemas.microsoft.com/office/drawing/2014/main" id="{855E4F78-584B-4A57-BFE1-2CF5F7A0F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5190" y="2505902"/>
            <a:ext cx="5252357" cy="350157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08826" y="474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0F1E45-1AD6-436A-811F-E4D106A42231}"/>
              </a:ext>
            </a:extLst>
          </p:cNvPr>
          <p:cNvSpPr txBox="1"/>
          <p:nvPr/>
        </p:nvSpPr>
        <p:spPr>
          <a:xfrm>
            <a:off x="2262315" y="714562"/>
            <a:ext cx="12001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BC Junior Typing" panose="00000600000000000000" pitchFamily="2" charset="0"/>
              </a:rPr>
              <a:t>Ra bona le </a:t>
            </a:r>
            <a:r>
              <a:rPr lang="en-US" sz="6000" dirty="0" err="1" smtClean="0">
                <a:latin typeface="ABC Junior Typing" panose="00000600000000000000" pitchFamily="2" charset="0"/>
              </a:rPr>
              <a:t>thutlwa</a:t>
            </a:r>
            <a:r>
              <a:rPr lang="en-US" sz="6000" dirty="0" smtClean="0">
                <a:latin typeface="ABC Junior Typing" panose="00000600000000000000" pitchFamily="2" charset="0"/>
              </a:rPr>
              <a:t> </a:t>
            </a:r>
            <a:r>
              <a:rPr lang="en-US" sz="6000" dirty="0" err="1" smtClean="0">
                <a:latin typeface="ABC Junior Typing" panose="00000600000000000000" pitchFamily="2" charset="0"/>
              </a:rPr>
              <a:t>ya</a:t>
            </a:r>
            <a:r>
              <a:rPr lang="en-US" sz="6000" dirty="0" smtClean="0">
                <a:latin typeface="ABC Junior Typing" panose="00000600000000000000" pitchFamily="2" charset="0"/>
              </a:rPr>
              <a:t> </a:t>
            </a:r>
            <a:r>
              <a:rPr lang="en-US" sz="6000" dirty="0" err="1" smtClean="0">
                <a:latin typeface="ABC Junior Typing" panose="00000600000000000000" pitchFamily="2" charset="0"/>
              </a:rPr>
              <a:t>molala</a:t>
            </a:r>
            <a:r>
              <a:rPr lang="en-US" sz="6000" dirty="0" smtClean="0">
                <a:latin typeface="ABC Junior Typing" panose="00000600000000000000" pitchFamily="2" charset="0"/>
              </a:rPr>
              <a:t> </a:t>
            </a:r>
            <a:r>
              <a:rPr lang="en-US" sz="6000" dirty="0" err="1" smtClean="0">
                <a:latin typeface="ABC Junior Typing" panose="00000600000000000000" pitchFamily="2" charset="0"/>
              </a:rPr>
              <a:t>yo</a:t>
            </a:r>
            <a:r>
              <a:rPr lang="en-US" sz="6000" dirty="0" smtClean="0">
                <a:latin typeface="ABC Junior Typing" panose="00000600000000000000" pitchFamily="2" charset="0"/>
              </a:rPr>
              <a:t> </a:t>
            </a:r>
            <a:r>
              <a:rPr lang="en-US" sz="6000" dirty="0" err="1" smtClean="0">
                <a:latin typeface="ABC Junior Typing" panose="00000600000000000000" pitchFamily="2" charset="0"/>
              </a:rPr>
              <a:t>motelele</a:t>
            </a:r>
            <a:r>
              <a:rPr lang="en-US" sz="6000" dirty="0" smtClean="0">
                <a:latin typeface="ABC Junior Typing" panose="00000600000000000000" pitchFamily="2" charset="0"/>
              </a:rPr>
              <a:t>.</a:t>
            </a:r>
            <a:endParaRPr lang="x-none" sz="6000" dirty="0">
              <a:latin typeface="ABC Junior Typing" panose="00000600000000000000" pitchFamily="2" charset="0"/>
            </a:endParaRPr>
          </a:p>
        </p:txBody>
      </p:sp>
      <p:pic>
        <p:nvPicPr>
          <p:cNvPr id="5" name="Picture 4" descr="A giraffe standing in a grassy field&#10;&#10;Description automatically generated">
            <a:extLst>
              <a:ext uri="{FF2B5EF4-FFF2-40B4-BE49-F238E27FC236}">
                <a16:creationId xmlns="" xmlns:a16="http://schemas.microsoft.com/office/drawing/2014/main" id="{377ABADC-E90C-4D3F-831F-57CF2416D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6733" y="714562"/>
            <a:ext cx="4235534" cy="5661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946332" y="4786313"/>
            <a:ext cx="7440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 saw a giraffe with a long neck.</a:t>
            </a:r>
            <a:endParaRPr lang="en-GB" sz="6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26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542AD8-9769-4B44-8C3D-CE56397C523C}"/>
              </a:ext>
            </a:extLst>
          </p:cNvPr>
          <p:cNvSpPr txBox="1"/>
          <p:nvPr/>
        </p:nvSpPr>
        <p:spPr>
          <a:xfrm>
            <a:off x="590320" y="752817"/>
            <a:ext cx="1072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BC Junior Typing" panose="00000600000000000000" pitchFamily="2" charset="0"/>
              </a:rPr>
              <a:t>Ra bona le </a:t>
            </a:r>
            <a:r>
              <a:rPr lang="en-US" sz="6000" dirty="0" err="1" smtClean="0">
                <a:latin typeface="ABC Junior Typing" panose="00000600000000000000" pitchFamily="2" charset="0"/>
              </a:rPr>
              <a:t>pitsi</a:t>
            </a:r>
            <a:r>
              <a:rPr lang="en-US" sz="6000" dirty="0" smtClean="0">
                <a:latin typeface="ABC Junior Typing" panose="00000600000000000000" pitchFamily="2" charset="0"/>
              </a:rPr>
              <a:t>.</a:t>
            </a:r>
            <a:endParaRPr lang="x-none" sz="6000" dirty="0">
              <a:latin typeface="ABC Junior Typing" panose="00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7B12B7-AF89-40F9-8591-1960AE274333}"/>
              </a:ext>
            </a:extLst>
          </p:cNvPr>
          <p:cNvSpPr txBox="1"/>
          <p:nvPr/>
        </p:nvSpPr>
        <p:spPr>
          <a:xfrm>
            <a:off x="2635135" y="5453149"/>
            <a:ext cx="652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Grade 1 Font" panose="020B0603050302020204" pitchFamily="34" charset="0"/>
              </a:rPr>
              <a:t>We </a:t>
            </a:r>
            <a:r>
              <a:rPr lang="en-GB" sz="4800" dirty="0" smtClean="0">
                <a:latin typeface="Grade 1 Font" panose="020B0603050302020204" pitchFamily="34" charset="0"/>
              </a:rPr>
              <a:t>saw </a:t>
            </a:r>
            <a:r>
              <a:rPr lang="en-GB" sz="4800" dirty="0">
                <a:latin typeface="Grade 1 Font" panose="020B0603050302020204" pitchFamily="34" charset="0"/>
              </a:rPr>
              <a:t>a zebra.</a:t>
            </a:r>
            <a:endParaRPr lang="x-none" sz="4800" dirty="0">
              <a:latin typeface="Grade 1 Font" panose="020B0603050302020204" pitchFamily="34" charset="0"/>
            </a:endParaRPr>
          </a:p>
        </p:txBody>
      </p:sp>
      <p:pic>
        <p:nvPicPr>
          <p:cNvPr id="5" name="Picture 4" descr="A zebra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FC0CDF27-82B7-45AA-8903-440EE1DF1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42160" y="2530699"/>
            <a:ext cx="4625340" cy="308356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6062" y="143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753</TotalTime>
  <Words>246</Words>
  <Application>Microsoft Office PowerPoint</Application>
  <PresentationFormat>Widescreen</PresentationFormat>
  <Paragraphs>39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ABC Junior Typing</vt:lpstr>
      <vt:lpstr>Calibri</vt:lpstr>
      <vt:lpstr>Calibri Light</vt:lpstr>
      <vt:lpstr>Grade 1 Font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de Beer</dc:creator>
  <cp:lastModifiedBy>RM TJIANE FAM</cp:lastModifiedBy>
  <cp:revision>139</cp:revision>
  <dcterms:created xsi:type="dcterms:W3CDTF">2020-05-05T07:33:05Z</dcterms:created>
  <dcterms:modified xsi:type="dcterms:W3CDTF">2020-08-14T09:44:54Z</dcterms:modified>
</cp:coreProperties>
</file>